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xls" ContentType="application/vnd.ms-exce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33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notesSlides/notesSlide34.xml" ContentType="application/vnd.openxmlformats-officedocument.presentationml.notesSlide+xml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notesSlides/notesSlide35.xml" ContentType="application/vnd.openxmlformats-officedocument.presentationml.notesSlide+xml"/>
  <Override PartName="/ppt/embeddings/oleObject22.bin" ContentType="application/vnd.openxmlformats-officedocument.oleObject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notesSlides/notesSlide40.xml" ContentType="application/vnd.openxmlformats-officedocument.presentationml.notesSlide+xml"/>
  <Override PartName="/ppt/embeddings/oleObject25.bin" ContentType="application/vnd.openxmlformats-officedocument.oleObject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embeddings/oleObject26.bin" ContentType="application/vnd.openxmlformats-officedocument.oleObject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notesSlides/notesSlide49.xml" ContentType="application/vnd.openxmlformats-officedocument.presentationml.notesSlide+xml"/>
  <Override PartName="/ppt/embeddings/oleObject29.bin" ContentType="application/vnd.openxmlformats-officedocument.oleObject"/>
  <Override PartName="/ppt/notesSlides/notesSlide50.xml" ContentType="application/vnd.openxmlformats-officedocument.presentationml.notesSlide+xml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notesSlides/notesSlide51.xml" ContentType="application/vnd.openxmlformats-officedocument.presentationml.notesSlide+xml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notesSlides/notesSlide52.xml" ContentType="application/vnd.openxmlformats-officedocument.presentationml.notesSlide+xml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embeddings/oleObject55.bin" ContentType="application/vnd.openxmlformats-officedocument.oleObject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1"/>
  </p:notesMasterIdLst>
  <p:sldIdLst>
    <p:sldId id="401" r:id="rId2"/>
    <p:sldId id="290" r:id="rId3"/>
    <p:sldId id="291" r:id="rId4"/>
    <p:sldId id="297" r:id="rId5"/>
    <p:sldId id="374" r:id="rId6"/>
    <p:sldId id="267" r:id="rId7"/>
    <p:sldId id="257" r:id="rId8"/>
    <p:sldId id="368" r:id="rId9"/>
    <p:sldId id="369" r:id="rId10"/>
    <p:sldId id="349" r:id="rId11"/>
    <p:sldId id="335" r:id="rId12"/>
    <p:sldId id="265" r:id="rId13"/>
    <p:sldId id="274" r:id="rId14"/>
    <p:sldId id="376" r:id="rId15"/>
    <p:sldId id="377" r:id="rId16"/>
    <p:sldId id="379" r:id="rId17"/>
    <p:sldId id="380" r:id="rId18"/>
    <p:sldId id="378" r:id="rId19"/>
    <p:sldId id="357" r:id="rId20"/>
    <p:sldId id="271" r:id="rId21"/>
    <p:sldId id="272" r:id="rId22"/>
    <p:sldId id="273" r:id="rId23"/>
    <p:sldId id="350" r:id="rId24"/>
    <p:sldId id="360" r:id="rId25"/>
    <p:sldId id="370" r:id="rId26"/>
    <p:sldId id="372" r:id="rId27"/>
    <p:sldId id="422" r:id="rId28"/>
    <p:sldId id="423" r:id="rId29"/>
    <p:sldId id="348" r:id="rId30"/>
    <p:sldId id="373" r:id="rId31"/>
    <p:sldId id="362" r:id="rId32"/>
    <p:sldId id="364" r:id="rId33"/>
    <p:sldId id="358" r:id="rId34"/>
    <p:sldId id="428" r:id="rId35"/>
    <p:sldId id="429" r:id="rId36"/>
    <p:sldId id="430" r:id="rId37"/>
    <p:sldId id="434" r:id="rId38"/>
    <p:sldId id="424" r:id="rId39"/>
    <p:sldId id="425" r:id="rId40"/>
    <p:sldId id="426" r:id="rId41"/>
    <p:sldId id="433" r:id="rId42"/>
    <p:sldId id="431" r:id="rId43"/>
    <p:sldId id="432" r:id="rId44"/>
    <p:sldId id="322" r:id="rId45"/>
    <p:sldId id="389" r:id="rId46"/>
    <p:sldId id="305" r:id="rId47"/>
    <p:sldId id="294" r:id="rId48"/>
    <p:sldId id="392" r:id="rId49"/>
    <p:sldId id="277" r:id="rId50"/>
    <p:sldId id="278" r:id="rId51"/>
    <p:sldId id="396" r:id="rId52"/>
    <p:sldId id="417" r:id="rId53"/>
    <p:sldId id="408" r:id="rId54"/>
    <p:sldId id="397" r:id="rId55"/>
    <p:sldId id="318" r:id="rId56"/>
    <p:sldId id="303" r:id="rId57"/>
    <p:sldId id="398" r:id="rId58"/>
    <p:sldId id="331" r:id="rId59"/>
    <p:sldId id="332" r:id="rId60"/>
    <p:sldId id="333" r:id="rId61"/>
    <p:sldId id="334" r:id="rId62"/>
    <p:sldId id="338" r:id="rId63"/>
    <p:sldId id="306" r:id="rId64"/>
    <p:sldId id="312" r:id="rId65"/>
    <p:sldId id="308" r:id="rId66"/>
    <p:sldId id="307" r:id="rId67"/>
    <p:sldId id="399" r:id="rId68"/>
    <p:sldId id="400" r:id="rId69"/>
    <p:sldId id="317" r:id="rId70"/>
    <p:sldId id="315" r:id="rId71"/>
    <p:sldId id="343" r:id="rId72"/>
    <p:sldId id="402" r:id="rId73"/>
    <p:sldId id="403" r:id="rId74"/>
    <p:sldId id="339" r:id="rId75"/>
    <p:sldId id="304" r:id="rId76"/>
    <p:sldId id="411" r:id="rId77"/>
    <p:sldId id="404" r:id="rId78"/>
    <p:sldId id="414" r:id="rId79"/>
    <p:sldId id="415" r:id="rId80"/>
    <p:sldId id="416" r:id="rId81"/>
    <p:sldId id="413" r:id="rId82"/>
    <p:sldId id="287" r:id="rId83"/>
    <p:sldId id="327" r:id="rId84"/>
    <p:sldId id="409" r:id="rId85"/>
    <p:sldId id="410" r:id="rId86"/>
    <p:sldId id="365" r:id="rId87"/>
    <p:sldId id="418" r:id="rId88"/>
    <p:sldId id="419" r:id="rId89"/>
    <p:sldId id="420" r:id="rId9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FFCC00"/>
    <a:srgbClr val="FFFF00"/>
    <a:srgbClr val="ED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53" autoAdjust="0"/>
    <p:restoredTop sz="94718" autoAdjust="0"/>
  </p:normalViewPr>
  <p:slideViewPr>
    <p:cSldViewPr>
      <p:cViewPr varScale="1">
        <p:scale>
          <a:sx n="104" d="100"/>
          <a:sy n="104" d="100"/>
        </p:scale>
        <p:origin x="-5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95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notesMaster" Target="notesMasters/notesMaster1.xml"/><Relationship Id="rId92" Type="http://schemas.openxmlformats.org/officeDocument/2006/relationships/printerSettings" Target="printerSettings/printerSettings1.bin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4" Type="http://schemas.openxmlformats.org/officeDocument/2006/relationships/image" Target="../media/image72.wmf"/><Relationship Id="rId5" Type="http://schemas.openxmlformats.org/officeDocument/2006/relationships/image" Target="../media/image73.wmf"/><Relationship Id="rId6" Type="http://schemas.openxmlformats.org/officeDocument/2006/relationships/image" Target="../media/image74.wmf"/><Relationship Id="rId7" Type="http://schemas.openxmlformats.org/officeDocument/2006/relationships/image" Target="../media/image75.wmf"/><Relationship Id="rId1" Type="http://schemas.openxmlformats.org/officeDocument/2006/relationships/image" Target="../media/image69.wmf"/><Relationship Id="rId2" Type="http://schemas.openxmlformats.org/officeDocument/2006/relationships/image" Target="../media/image7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4" Type="http://schemas.openxmlformats.org/officeDocument/2006/relationships/image" Target="../media/image73.wmf"/><Relationship Id="rId5" Type="http://schemas.openxmlformats.org/officeDocument/2006/relationships/image" Target="../media/image75.wmf"/><Relationship Id="rId6" Type="http://schemas.openxmlformats.org/officeDocument/2006/relationships/image" Target="../media/image76.wmf"/><Relationship Id="rId1" Type="http://schemas.openxmlformats.org/officeDocument/2006/relationships/image" Target="../media/image69.wmf"/><Relationship Id="rId2" Type="http://schemas.openxmlformats.org/officeDocument/2006/relationships/image" Target="../media/image7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4" Type="http://schemas.openxmlformats.org/officeDocument/2006/relationships/image" Target="../media/image77.wmf"/><Relationship Id="rId5" Type="http://schemas.openxmlformats.org/officeDocument/2006/relationships/image" Target="../media/image78.wmf"/><Relationship Id="rId1" Type="http://schemas.openxmlformats.org/officeDocument/2006/relationships/image" Target="../media/image69.wmf"/><Relationship Id="rId2" Type="http://schemas.openxmlformats.org/officeDocument/2006/relationships/image" Target="../media/image71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4" Type="http://schemas.openxmlformats.org/officeDocument/2006/relationships/image" Target="../media/image82.wmf"/><Relationship Id="rId1" Type="http://schemas.openxmlformats.org/officeDocument/2006/relationships/image" Target="../media/image79.wmf"/><Relationship Id="rId2" Type="http://schemas.openxmlformats.org/officeDocument/2006/relationships/image" Target="../media/image8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Relationship Id="rId2" Type="http://schemas.openxmlformats.org/officeDocument/2006/relationships/image" Target="../media/image9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4" Type="http://schemas.openxmlformats.org/officeDocument/2006/relationships/image" Target="../media/image40.wmf"/><Relationship Id="rId5" Type="http://schemas.openxmlformats.org/officeDocument/2006/relationships/image" Target="../media/image41.wmf"/><Relationship Id="rId6" Type="http://schemas.openxmlformats.org/officeDocument/2006/relationships/image" Target="../media/image42.wmf"/><Relationship Id="rId7" Type="http://schemas.openxmlformats.org/officeDocument/2006/relationships/image" Target="../media/image43.wmf"/><Relationship Id="rId8" Type="http://schemas.openxmlformats.org/officeDocument/2006/relationships/image" Target="../media/image44.wmf"/><Relationship Id="rId9" Type="http://schemas.openxmlformats.org/officeDocument/2006/relationships/image" Target="../media/image45.wmf"/><Relationship Id="rId1" Type="http://schemas.openxmlformats.org/officeDocument/2006/relationships/image" Target="../media/image37.wmf"/><Relationship Id="rId2" Type="http://schemas.openxmlformats.org/officeDocument/2006/relationships/image" Target="../media/image3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4" Type="http://schemas.openxmlformats.org/officeDocument/2006/relationships/image" Target="../media/image49.wmf"/><Relationship Id="rId5" Type="http://schemas.openxmlformats.org/officeDocument/2006/relationships/image" Target="../media/image50.wmf"/><Relationship Id="rId6" Type="http://schemas.openxmlformats.org/officeDocument/2006/relationships/image" Target="../media/image51.wmf"/><Relationship Id="rId1" Type="http://schemas.openxmlformats.org/officeDocument/2006/relationships/image" Target="../media/image46.wmf"/><Relationship Id="rId2" Type="http://schemas.openxmlformats.org/officeDocument/2006/relationships/image" Target="../media/image4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4" Type="http://schemas.openxmlformats.org/officeDocument/2006/relationships/image" Target="../media/image55.wmf"/><Relationship Id="rId1" Type="http://schemas.openxmlformats.org/officeDocument/2006/relationships/image" Target="../media/image52.wmf"/><Relationship Id="rId2" Type="http://schemas.openxmlformats.org/officeDocument/2006/relationships/image" Target="../media/image5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Relationship Id="rId2" Type="http://schemas.openxmlformats.org/officeDocument/2006/relationships/image" Target="../media/image6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Relationship Id="rId2" Type="http://schemas.openxmlformats.org/officeDocument/2006/relationships/image" Target="../media/image6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13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8571B4-1968-4CD0-A61D-9FAAF0BFFE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8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5C5BF6-30E6-412D-B8F4-564EC48B6487}" type="slidenum">
              <a:rPr lang="en-US"/>
              <a:pPr/>
              <a:t>1</a:t>
            </a:fld>
            <a:endParaRPr 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304719-1B9A-4A47-B07A-0E2A74F04E00}" type="slidenum">
              <a:rPr lang="en-US"/>
              <a:pPr/>
              <a:t>10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C5632-E605-4434-98E1-215409FD193D}" type="slidenum">
              <a:rPr lang="en-US"/>
              <a:pPr/>
              <a:t>11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8746B-3EA9-4C2A-B264-F3BBE6722848}" type="slidenum">
              <a:rPr lang="en-US"/>
              <a:pPr/>
              <a:t>12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3E3F64-A062-425A-8B8C-C76141377E7C}" type="slidenum">
              <a:rPr lang="en-US"/>
              <a:pPr/>
              <a:t>13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BA74A4-154A-47FB-8ECB-18012E33A0CC}" type="slidenum">
              <a:rPr lang="en-US"/>
              <a:pPr/>
              <a:t>14</a:t>
            </a:fld>
            <a:endParaRPr 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FB559E-2084-47D1-864E-19683C8A2D1B}" type="slidenum">
              <a:rPr lang="en-US"/>
              <a:pPr/>
              <a:t>15</a:t>
            </a:fld>
            <a:endParaRPr 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06CFEA-00AC-4309-AC7E-5E7D9A3BB2FB}" type="slidenum">
              <a:rPr lang="en-US"/>
              <a:pPr/>
              <a:t>16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8611C1-F478-4D3A-9571-269E759551B5}" type="slidenum">
              <a:rPr lang="en-US"/>
              <a:pPr/>
              <a:t>17</a:t>
            </a:fld>
            <a:endParaRPr lang="en-U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A2C5DC-DD99-4C49-8696-D74739144B8C}" type="slidenum">
              <a:rPr lang="en-US"/>
              <a:pPr/>
              <a:t>18</a:t>
            </a:fld>
            <a:endParaRPr 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748C1-3B72-426D-81F2-C02A60327485}" type="slidenum">
              <a:rPr lang="en-US"/>
              <a:pPr/>
              <a:t>19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57A1D-84C6-46A2-901D-4D0EB7B379B2}" type="slidenum">
              <a:rPr lang="en-US"/>
              <a:pPr/>
              <a:t>2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76A834-B4A4-4C40-9C00-A08140F3C050}" type="slidenum">
              <a:rPr lang="en-US"/>
              <a:pPr/>
              <a:t>20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93DBC1-88B5-4B04-8C79-1C9C0B233A8D}" type="slidenum">
              <a:rPr lang="en-US"/>
              <a:pPr/>
              <a:t>21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B393E2-D5AF-4331-87B9-5505BE34E7FB}" type="slidenum">
              <a:rPr lang="en-US"/>
              <a:pPr/>
              <a:t>22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820B2F-59BF-4CA7-9844-18B08FA358CB}" type="slidenum">
              <a:rPr lang="en-US"/>
              <a:pPr/>
              <a:t>23</a:t>
            </a:fld>
            <a:endParaRPr lang="en-US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586896-9162-49DF-B729-423F54E07DEC}" type="slidenum">
              <a:rPr lang="en-US"/>
              <a:pPr/>
              <a:t>24</a:t>
            </a:fld>
            <a:endParaRPr lang="en-US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9633B0-CE5A-454B-AA9E-5D4E265C1280}" type="slidenum">
              <a:rPr lang="en-US"/>
              <a:pPr/>
              <a:t>25</a:t>
            </a:fld>
            <a:endParaRPr lang="en-U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1BE0F7-097F-4FE6-AB47-C90CE9147BB1}" type="slidenum">
              <a:rPr lang="en-US"/>
              <a:pPr/>
              <a:t>26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3DAFA2-AC9D-48FE-9A85-5097974DE937}" type="slidenum">
              <a:rPr lang="en-US"/>
              <a:pPr/>
              <a:t>29</a:t>
            </a:fld>
            <a:endParaRPr lang="en-US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B26C0C-F23C-4BFF-8DFA-4173DD8B882E}" type="slidenum">
              <a:rPr lang="en-US"/>
              <a:pPr/>
              <a:t>30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F00C21-C273-4E52-A06C-0DD60BEBD6E7}" type="slidenum">
              <a:rPr lang="en-US"/>
              <a:pPr/>
              <a:t>31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4B36B6-82E3-4BAA-8DB3-B4C5E5C4EF12}" type="slidenum">
              <a:rPr lang="en-US"/>
              <a:pPr/>
              <a:t>3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09D6F-72B0-4BB5-B8D1-CFD577B6023B}" type="slidenum">
              <a:rPr lang="en-US"/>
              <a:pPr/>
              <a:t>32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95F4A-91B6-47EA-8FCA-ED25345143CB}" type="slidenum">
              <a:rPr lang="en-US"/>
              <a:pPr/>
              <a:t>33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9B57C7-C30D-4D48-A2CB-8C54D4C866EC}" type="slidenum">
              <a:rPr lang="en-US"/>
              <a:pPr/>
              <a:t>44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D0DD30-5622-4FF9-8EC9-ED80E9C37885}" type="slidenum">
              <a:rPr lang="en-US"/>
              <a:pPr/>
              <a:t>45</a:t>
            </a:fld>
            <a:endParaRPr lang="en-US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3BD71A-8269-4F71-B9CE-3EC1B8CCBEC5}" type="slidenum">
              <a:rPr lang="en-US"/>
              <a:pPr/>
              <a:t>46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809BE2-1323-4ED6-969D-18773E4AEAF4}" type="slidenum">
              <a:rPr lang="en-US"/>
              <a:pPr/>
              <a:t>47</a:t>
            </a:fld>
            <a:endParaRPr 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4341FF-5B8E-4EAA-A5DE-9B15F979CECB}" type="slidenum">
              <a:rPr lang="en-US"/>
              <a:pPr/>
              <a:t>48</a:t>
            </a:fld>
            <a:endParaRPr lang="en-US"/>
          </a:p>
        </p:txBody>
      </p:sp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6D9C1F-BBF1-4B5A-811D-FE29CB718688}" type="slidenum">
              <a:rPr lang="en-US"/>
              <a:pPr/>
              <a:t>49</a:t>
            </a:fld>
            <a:endParaRPr lang="en-US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9CC95B-2030-4F71-A456-CB7CF7270C9C}" type="slidenum">
              <a:rPr lang="en-US"/>
              <a:pPr/>
              <a:t>50</a:t>
            </a:fld>
            <a:endParaRPr 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8D5468-B86F-43F9-8511-8D76EFD574F2}" type="slidenum">
              <a:rPr lang="en-US"/>
              <a:pPr/>
              <a:t>51</a:t>
            </a:fld>
            <a:endParaRPr lang="en-US"/>
          </a:p>
        </p:txBody>
      </p:sp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C54087-A136-488B-A42D-6B7C24B601A3}" type="slidenum">
              <a:rPr lang="en-US"/>
              <a:pPr/>
              <a:t>4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A784-1558-494F-94BC-2BAE82DACA82}" type="slidenum">
              <a:rPr lang="en-US"/>
              <a:pPr/>
              <a:t>52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B640C3-E0AF-45C1-9E5D-18AC1E3902FB}" type="slidenum">
              <a:rPr lang="en-US"/>
              <a:pPr/>
              <a:t>53</a:t>
            </a:fld>
            <a:endParaRPr lang="en-US"/>
          </a:p>
        </p:txBody>
      </p:sp>
      <p:sp>
        <p:nvSpPr>
          <p:cNvPr id="319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49B04B-4819-47FF-81F3-0129D65586EC}" type="slidenum">
              <a:rPr lang="en-US"/>
              <a:pPr/>
              <a:t>54</a:t>
            </a:fld>
            <a:endParaRPr lang="en-US"/>
          </a:p>
        </p:txBody>
      </p:sp>
      <p:sp>
        <p:nvSpPr>
          <p:cNvPr id="30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FD854C-990B-43EC-883F-4C77A071B7F7}" type="slidenum">
              <a:rPr lang="en-US"/>
              <a:pPr/>
              <a:t>55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19E960-7003-46D2-9F7A-CA0D142E2630}" type="slidenum">
              <a:rPr lang="en-US"/>
              <a:pPr/>
              <a:t>56</a:t>
            </a:fld>
            <a:endParaRPr 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1785D-101E-4331-BC90-3DC1AF853A32}" type="slidenum">
              <a:rPr lang="en-US"/>
              <a:pPr/>
              <a:t>57</a:t>
            </a:fld>
            <a:endParaRPr lang="en-US"/>
          </a:p>
        </p:txBody>
      </p:sp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B76FA9-1860-490C-8417-6223817635B6}" type="slidenum">
              <a:rPr lang="en-US"/>
              <a:pPr/>
              <a:t>58</a:t>
            </a:fld>
            <a:endParaRPr lang="en-US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C3EA9F-CD23-45E5-A222-D438463FC3CA}" type="slidenum">
              <a:rPr lang="en-US"/>
              <a:pPr/>
              <a:t>59</a:t>
            </a:fld>
            <a:endParaRPr lang="en-US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ECB7B2-004B-498A-A7F9-E8BF87022EE8}" type="slidenum">
              <a:rPr lang="en-US"/>
              <a:pPr/>
              <a:t>60</a:t>
            </a:fld>
            <a:endParaRPr lang="en-US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1737D4-3ECA-4509-8683-8CC9ACA19F2E}" type="slidenum">
              <a:rPr lang="en-US"/>
              <a:pPr/>
              <a:t>61</a:t>
            </a:fld>
            <a:endParaRPr lang="en-US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8CE97D-A1E1-4849-9C5B-A8BCBD1BAB43}" type="slidenum">
              <a:rPr lang="en-US"/>
              <a:pPr/>
              <a:t>5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A4EFE7-B9F1-4FED-B2F4-EF2BC86FB9F0}" type="slidenum">
              <a:rPr lang="en-US"/>
              <a:pPr/>
              <a:t>62</a:t>
            </a:fld>
            <a:endParaRPr lang="en-US"/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3AA585-7003-4B25-9D10-9322323D35F6}" type="slidenum">
              <a:rPr lang="en-US"/>
              <a:pPr/>
              <a:t>63</a:t>
            </a:fld>
            <a:endParaRPr lang="en-US"/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1DAAD6-98C8-401A-8CEA-6D2B7FCA1C06}" type="slidenum">
              <a:rPr lang="en-US"/>
              <a:pPr/>
              <a:t>64</a:t>
            </a:fld>
            <a:endParaRPr lang="en-US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16568A-5F05-41A7-B3EF-33C1692C91DE}" type="slidenum">
              <a:rPr lang="en-US"/>
              <a:pPr/>
              <a:t>65</a:t>
            </a:fld>
            <a:endParaRPr 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0F0635-5B18-4BAA-9589-66DBDEA28D67}" type="slidenum">
              <a:rPr lang="en-US"/>
              <a:pPr/>
              <a:t>66</a:t>
            </a:fld>
            <a:endParaRPr lang="en-US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D70EC8-9CD5-4DD6-815C-77AE57F0ECF6}" type="slidenum">
              <a:rPr lang="en-US"/>
              <a:pPr/>
              <a:t>67</a:t>
            </a:fld>
            <a:endParaRPr lang="en-US"/>
          </a:p>
        </p:txBody>
      </p:sp>
      <p:sp>
        <p:nvSpPr>
          <p:cNvPr id="30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7882CB-3BF9-434A-AE4A-784FB86B4D11}" type="slidenum">
              <a:rPr lang="en-US"/>
              <a:pPr/>
              <a:t>68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48BA7B-F17C-42CC-83FA-C8D3D960F358}" type="slidenum">
              <a:rPr lang="en-US"/>
              <a:pPr/>
              <a:t>69</a:t>
            </a:fld>
            <a:endParaRPr lang="en-US"/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8A6207-3014-407B-A2D5-343C38D5F6A4}" type="slidenum">
              <a:rPr lang="en-US"/>
              <a:pPr/>
              <a:t>70</a:t>
            </a:fld>
            <a:endParaRPr lang="en-US"/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CDBBEB-97B2-4248-BDBF-F77B8934F151}" type="slidenum">
              <a:rPr lang="en-US"/>
              <a:pPr/>
              <a:t>71</a:t>
            </a:fld>
            <a:endParaRPr lang="en-US"/>
          </a:p>
        </p:txBody>
      </p:sp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875DB-27CD-41DA-9540-5878FA629BD4}" type="slidenum">
              <a:rPr lang="en-US"/>
              <a:pPr/>
              <a:t>6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05C85C-2106-44C4-B4D5-C5183D6C92E4}" type="slidenum">
              <a:rPr lang="en-US"/>
              <a:pPr/>
              <a:t>72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BC21A0-47B0-4FC7-91FE-DB56008E86F7}" type="slidenum">
              <a:rPr lang="en-US"/>
              <a:pPr/>
              <a:t>73</a:t>
            </a:fld>
            <a:endParaRPr lang="en-US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A1662B-6388-4981-8781-2C894DF9EDC8}" type="slidenum">
              <a:rPr lang="en-US"/>
              <a:pPr/>
              <a:t>74</a:t>
            </a:fld>
            <a:endParaRPr lang="en-US"/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905E4D-5FA5-4C7A-B2DC-73AE69F171D6}" type="slidenum">
              <a:rPr lang="en-US"/>
              <a:pPr/>
              <a:t>75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6C0EEA-3A55-448C-8D4C-EE21F792BEE0}" type="slidenum">
              <a:rPr lang="en-US"/>
              <a:pPr/>
              <a:t>76</a:t>
            </a:fld>
            <a:endParaRPr lang="en-US"/>
          </a:p>
        </p:txBody>
      </p:sp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511FAE-61DA-4F02-9C9D-4E3C3D44A29D}" type="slidenum">
              <a:rPr lang="en-US"/>
              <a:pPr/>
              <a:t>77</a:t>
            </a:fld>
            <a:endParaRPr lang="en-US"/>
          </a:p>
        </p:txBody>
      </p:sp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6A57F2-D0FC-47D1-8C87-B5BB151A0BA4}" type="slidenum">
              <a:rPr lang="en-US"/>
              <a:pPr/>
              <a:t>78</a:t>
            </a:fld>
            <a:endParaRPr lang="en-US"/>
          </a:p>
        </p:txBody>
      </p:sp>
      <p:sp>
        <p:nvSpPr>
          <p:cNvPr id="33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F1FB8-392F-4E4F-B681-FED6601EEC9A}" type="slidenum">
              <a:rPr lang="en-US"/>
              <a:pPr/>
              <a:t>79</a:t>
            </a:fld>
            <a:endParaRPr lang="en-US"/>
          </a:p>
        </p:txBody>
      </p:sp>
      <p:sp>
        <p:nvSpPr>
          <p:cNvPr id="33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988045-193C-4563-9DEC-6E5340E9D105}" type="slidenum">
              <a:rPr lang="en-US"/>
              <a:pPr/>
              <a:t>80</a:t>
            </a:fld>
            <a:endParaRPr lang="en-US"/>
          </a:p>
        </p:txBody>
      </p:sp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652E13-A82D-4117-91AB-4CEB30C62FEE}" type="slidenum">
              <a:rPr lang="en-US"/>
              <a:pPr/>
              <a:t>81</a:t>
            </a:fld>
            <a:endParaRPr lang="en-US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D963D7-059E-4BE5-AC2C-3D652CD5E28E}" type="slidenum">
              <a:rPr lang="en-US"/>
              <a:pPr/>
              <a:t>7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999A29-C9B1-44DF-9DF0-9086389FDFE1}" type="slidenum">
              <a:rPr lang="en-US"/>
              <a:pPr/>
              <a:t>82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954956-8A0F-4C0D-B9CD-D7F416B78C37}" type="slidenum">
              <a:rPr lang="en-US"/>
              <a:pPr/>
              <a:t>83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4B9E90-2780-47BA-B26E-F320159ADF0A}" type="slidenum">
              <a:rPr lang="en-US"/>
              <a:pPr/>
              <a:t>84</a:t>
            </a:fld>
            <a:endParaRPr lang="en-US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5BF0CB-AC07-4C39-A890-86F02AD651D4}" type="slidenum">
              <a:rPr lang="en-US"/>
              <a:pPr/>
              <a:t>85</a:t>
            </a:fld>
            <a:endParaRPr lang="en-US"/>
          </a:p>
        </p:txBody>
      </p:sp>
      <p:sp>
        <p:nvSpPr>
          <p:cNvPr id="32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83D4C5-4F4C-41C2-AE3F-D902BE30B1A3}" type="slidenum">
              <a:rPr lang="en-US"/>
              <a:pPr/>
              <a:t>86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E57B26-7D93-42C6-93EC-F0A91CA07D62}" type="slidenum">
              <a:rPr lang="en-US"/>
              <a:pPr/>
              <a:t>87</a:t>
            </a:fld>
            <a:endParaRPr lang="en-U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EE8D8B-8629-46A0-A2C0-5BAAC7526D3E}" type="slidenum">
              <a:rPr lang="en-US"/>
              <a:pPr/>
              <a:t>88</a:t>
            </a:fld>
            <a:endParaRPr lang="en-US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5B4724-B198-4845-889C-BA14277B111B}" type="slidenum">
              <a:rPr lang="en-US"/>
              <a:pPr/>
              <a:t>89</a:t>
            </a:fld>
            <a:endParaRPr lang="en-US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695350-A516-4C0F-9722-8F599FC8C550}" type="slidenum">
              <a:rPr lang="en-US"/>
              <a:pPr/>
              <a:t>8</a:t>
            </a:fld>
            <a:endParaRPr lang="en-U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6D5237-C7D9-40C1-BB8E-951A5F16149B}" type="slidenum">
              <a:rPr lang="en-US"/>
              <a:pPr/>
              <a:t>9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2DF8-256F-4040-908F-C9C7EADF39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AC-2E58-4956-A688-C3A96B56AB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03AE-A6B6-43AC-B3B1-4EFFCFE476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C0DDF-100A-44AC-892A-DB2BCAF796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EECE-858B-4788-BEAE-343F556A33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C275-E31E-41A0-AEFC-85076DCB20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DDA3-D636-4902-9372-CFC95CB485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36A2-4BFF-488B-8163-944C92A8F6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591-8827-4854-9E32-EC84D4CB84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EBEB-1B4D-465C-B17F-6C8B0CC0F6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09521-11B3-4C02-878E-3F5BF1332F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8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9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Microsoft_Excel_97_-_2004_Worksheet1.xls"/><Relationship Id="rId5" Type="http://schemas.openxmlformats.org/officeDocument/2006/relationships/image" Target="../media/image17.emf"/><Relationship Id="rId6" Type="http://schemas.openxmlformats.org/officeDocument/2006/relationships/hyperlink" Target="..%5CExcercises%5CConvolution%5CPenningsDeZilk010118.xls" TargetMode="External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Relationship Id="rId3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wmf"/><Relationship Id="rId20" Type="http://schemas.openxmlformats.org/officeDocument/2006/relationships/oleObject" Target="../embeddings/oleObject11.bin"/><Relationship Id="rId21" Type="http://schemas.openxmlformats.org/officeDocument/2006/relationships/image" Target="../media/image45.wmf"/><Relationship Id="rId10" Type="http://schemas.openxmlformats.org/officeDocument/2006/relationships/oleObject" Target="../embeddings/oleObject6.bin"/><Relationship Id="rId11" Type="http://schemas.openxmlformats.org/officeDocument/2006/relationships/image" Target="../media/image40.wmf"/><Relationship Id="rId12" Type="http://schemas.openxmlformats.org/officeDocument/2006/relationships/oleObject" Target="../embeddings/oleObject7.bin"/><Relationship Id="rId13" Type="http://schemas.openxmlformats.org/officeDocument/2006/relationships/image" Target="../media/image41.wmf"/><Relationship Id="rId14" Type="http://schemas.openxmlformats.org/officeDocument/2006/relationships/oleObject" Target="../embeddings/oleObject8.bin"/><Relationship Id="rId15" Type="http://schemas.openxmlformats.org/officeDocument/2006/relationships/image" Target="../media/image42.wmf"/><Relationship Id="rId16" Type="http://schemas.openxmlformats.org/officeDocument/2006/relationships/oleObject" Target="../embeddings/oleObject9.bin"/><Relationship Id="rId17" Type="http://schemas.openxmlformats.org/officeDocument/2006/relationships/image" Target="../media/image43.wmf"/><Relationship Id="rId18" Type="http://schemas.openxmlformats.org/officeDocument/2006/relationships/oleObject" Target="../embeddings/oleObject10.bin"/><Relationship Id="rId19" Type="http://schemas.openxmlformats.org/officeDocument/2006/relationships/image" Target="../media/image44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32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7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38.wmf"/><Relationship Id="rId8" Type="http://schemas.openxmlformats.org/officeDocument/2006/relationships/oleObject" Target="../embeddings/oleObject5.bin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wmf"/><Relationship Id="rId12" Type="http://schemas.openxmlformats.org/officeDocument/2006/relationships/oleObject" Target="../embeddings/oleObject16.bin"/><Relationship Id="rId13" Type="http://schemas.openxmlformats.org/officeDocument/2006/relationships/image" Target="../media/image50.wmf"/><Relationship Id="rId14" Type="http://schemas.openxmlformats.org/officeDocument/2006/relationships/oleObject" Target="../embeddings/oleObject17.bin"/><Relationship Id="rId15" Type="http://schemas.openxmlformats.org/officeDocument/2006/relationships/image" Target="../media/image51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33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46.w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47.wmf"/><Relationship Id="rId8" Type="http://schemas.openxmlformats.org/officeDocument/2006/relationships/oleObject" Target="../embeddings/oleObject14.bin"/><Relationship Id="rId9" Type="http://schemas.openxmlformats.org/officeDocument/2006/relationships/image" Target="../media/image48.wmf"/><Relationship Id="rId10" Type="http://schemas.openxmlformats.org/officeDocument/2006/relationships/oleObject" Target="../embeddings/oleObject15.bin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1.bin"/><Relationship Id="rId12" Type="http://schemas.openxmlformats.org/officeDocument/2006/relationships/image" Target="../media/image55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34.xml"/><Relationship Id="rId4" Type="http://schemas.openxmlformats.org/officeDocument/2006/relationships/image" Target="../media/image56.png"/><Relationship Id="rId5" Type="http://schemas.openxmlformats.org/officeDocument/2006/relationships/oleObject" Target="../embeddings/oleObject18.bin"/><Relationship Id="rId6" Type="http://schemas.openxmlformats.org/officeDocument/2006/relationships/image" Target="../media/image52.w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53.wmf"/><Relationship Id="rId9" Type="http://schemas.openxmlformats.org/officeDocument/2006/relationships/oleObject" Target="../embeddings/oleObject20.bin"/><Relationship Id="rId10" Type="http://schemas.openxmlformats.org/officeDocument/2006/relationships/image" Target="../media/image54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57.wmf"/><Relationship Id="rId6" Type="http://schemas.openxmlformats.org/officeDocument/2006/relationships/image" Target="../media/image58.wmf"/><Relationship Id="rId7" Type="http://schemas.openxmlformats.org/officeDocument/2006/relationships/hyperlink" Target="..%5CExcercises%5CConvolution%5CEdelman%20Sudden%20change%20of%20surface%20water%20level.xls" TargetMode="External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4" Type="http://schemas.openxmlformats.org/officeDocument/2006/relationships/hyperlink" Target="..%5CExcercises%5CEdelman%5CEdelman%20Sudden%20change%20of%20surface%20water%20level.xls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4" Type="http://schemas.openxmlformats.org/officeDocument/2006/relationships/oleObject" Target="../embeddings/oleObject23.bin"/><Relationship Id="rId5" Type="http://schemas.openxmlformats.org/officeDocument/2006/relationships/image" Target="../media/image62.wmf"/><Relationship Id="rId6" Type="http://schemas.openxmlformats.org/officeDocument/2006/relationships/oleObject" Target="../embeddings/oleObject24.bin"/><Relationship Id="rId7" Type="http://schemas.openxmlformats.org/officeDocument/2006/relationships/image" Target="../media/image63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4" Type="http://schemas.openxmlformats.org/officeDocument/2006/relationships/oleObject" Target="../embeddings/oleObject25.bin"/><Relationship Id="rId5" Type="http://schemas.openxmlformats.org/officeDocument/2006/relationships/image" Target="../media/image62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hyperlink" Target="..%5CExcercises%5CEdelmanSuperposition.xls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4" Type="http://schemas.openxmlformats.org/officeDocument/2006/relationships/oleObject" Target="../embeddings/oleObject26.bin"/><Relationship Id="rId5" Type="http://schemas.openxmlformats.org/officeDocument/2006/relationships/image" Target="../media/image66.wmf"/><Relationship Id="rId6" Type="http://schemas.openxmlformats.org/officeDocument/2006/relationships/oleObject" Target="../embeddings/Microsoft_Excel_97_-_2004_Worksheet2.xls"/><Relationship Id="rId7" Type="http://schemas.openxmlformats.org/officeDocument/2006/relationships/image" Target="../media/image67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hyperlink" Target="..%5C..%5C..%5C..%5C..%5CPOHY01%5CDesktop%5CCT4420%5C2005-11-28%20Week4%5CB7%20Transient%20flow%5C12%20Semi%20conf%20tides%5CCT4420%20erfc%20Superpositon%20Convolution.xls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4" Type="http://schemas.openxmlformats.org/officeDocument/2006/relationships/oleObject" Target="../embeddings/oleObject27.bin"/><Relationship Id="rId5" Type="http://schemas.openxmlformats.org/officeDocument/2006/relationships/image" Target="../media/image69.wmf"/><Relationship Id="rId6" Type="http://schemas.openxmlformats.org/officeDocument/2006/relationships/oleObject" Target="../embeddings/oleObject28.bin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4" Type="http://schemas.openxmlformats.org/officeDocument/2006/relationships/oleObject" Target="../embeddings/oleObject29.bin"/><Relationship Id="rId5" Type="http://schemas.openxmlformats.org/officeDocument/2006/relationships/image" Target="../media/image69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2.wmf"/><Relationship Id="rId12" Type="http://schemas.openxmlformats.org/officeDocument/2006/relationships/oleObject" Target="../embeddings/oleObject34.bin"/><Relationship Id="rId13" Type="http://schemas.openxmlformats.org/officeDocument/2006/relationships/image" Target="../media/image73.wmf"/><Relationship Id="rId14" Type="http://schemas.openxmlformats.org/officeDocument/2006/relationships/oleObject" Target="../embeddings/oleObject35.bin"/><Relationship Id="rId15" Type="http://schemas.openxmlformats.org/officeDocument/2006/relationships/image" Target="../media/image74.wmf"/><Relationship Id="rId16" Type="http://schemas.openxmlformats.org/officeDocument/2006/relationships/oleObject" Target="../embeddings/oleObject36.bin"/><Relationship Id="rId17" Type="http://schemas.openxmlformats.org/officeDocument/2006/relationships/image" Target="../media/image75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50.xml"/><Relationship Id="rId4" Type="http://schemas.openxmlformats.org/officeDocument/2006/relationships/oleObject" Target="../embeddings/oleObject30.bin"/><Relationship Id="rId5" Type="http://schemas.openxmlformats.org/officeDocument/2006/relationships/image" Target="../media/image69.wmf"/><Relationship Id="rId6" Type="http://schemas.openxmlformats.org/officeDocument/2006/relationships/oleObject" Target="../embeddings/oleObject31.bin"/><Relationship Id="rId7" Type="http://schemas.openxmlformats.org/officeDocument/2006/relationships/image" Target="../media/image70.wmf"/><Relationship Id="rId8" Type="http://schemas.openxmlformats.org/officeDocument/2006/relationships/oleObject" Target="../embeddings/oleObject32.bin"/><Relationship Id="rId9" Type="http://schemas.openxmlformats.org/officeDocument/2006/relationships/image" Target="../media/image71.wmf"/><Relationship Id="rId10" Type="http://schemas.openxmlformats.org/officeDocument/2006/relationships/oleObject" Target="../embeddings/oleObject33.bin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wmf"/><Relationship Id="rId12" Type="http://schemas.openxmlformats.org/officeDocument/2006/relationships/oleObject" Target="../embeddings/oleObject41.bin"/><Relationship Id="rId13" Type="http://schemas.openxmlformats.org/officeDocument/2006/relationships/image" Target="../media/image75.wmf"/><Relationship Id="rId14" Type="http://schemas.openxmlformats.org/officeDocument/2006/relationships/oleObject" Target="../embeddings/oleObject42.bin"/><Relationship Id="rId15" Type="http://schemas.openxmlformats.org/officeDocument/2006/relationships/image" Target="../media/image76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51.xml"/><Relationship Id="rId4" Type="http://schemas.openxmlformats.org/officeDocument/2006/relationships/oleObject" Target="../embeddings/oleObject37.bin"/><Relationship Id="rId5" Type="http://schemas.openxmlformats.org/officeDocument/2006/relationships/image" Target="../media/image69.wmf"/><Relationship Id="rId6" Type="http://schemas.openxmlformats.org/officeDocument/2006/relationships/oleObject" Target="../embeddings/oleObject38.bin"/><Relationship Id="rId7" Type="http://schemas.openxmlformats.org/officeDocument/2006/relationships/image" Target="../media/image71.wmf"/><Relationship Id="rId8" Type="http://schemas.openxmlformats.org/officeDocument/2006/relationships/oleObject" Target="../embeddings/oleObject39.bin"/><Relationship Id="rId9" Type="http://schemas.openxmlformats.org/officeDocument/2006/relationships/image" Target="../media/image72.wmf"/><Relationship Id="rId10" Type="http://schemas.openxmlformats.org/officeDocument/2006/relationships/oleObject" Target="../embeddings/oleObject40.bin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7.wmf"/><Relationship Id="rId12" Type="http://schemas.openxmlformats.org/officeDocument/2006/relationships/oleObject" Target="../embeddings/oleObject47.bin"/><Relationship Id="rId13" Type="http://schemas.openxmlformats.org/officeDocument/2006/relationships/image" Target="../media/image78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52.xml"/><Relationship Id="rId4" Type="http://schemas.openxmlformats.org/officeDocument/2006/relationships/oleObject" Target="../embeddings/oleObject43.bin"/><Relationship Id="rId5" Type="http://schemas.openxmlformats.org/officeDocument/2006/relationships/image" Target="../media/image69.wmf"/><Relationship Id="rId6" Type="http://schemas.openxmlformats.org/officeDocument/2006/relationships/oleObject" Target="../embeddings/oleObject44.bin"/><Relationship Id="rId7" Type="http://schemas.openxmlformats.org/officeDocument/2006/relationships/image" Target="../media/image71.wmf"/><Relationship Id="rId8" Type="http://schemas.openxmlformats.org/officeDocument/2006/relationships/oleObject" Target="../embeddings/oleObject45.bin"/><Relationship Id="rId9" Type="http://schemas.openxmlformats.org/officeDocument/2006/relationships/image" Target="../media/image76.wmf"/><Relationship Id="rId10" Type="http://schemas.openxmlformats.org/officeDocument/2006/relationships/oleObject" Target="../embeddings/oleObject46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4" Type="http://schemas.openxmlformats.org/officeDocument/2006/relationships/oleObject" Target="../embeddings/oleObject48.bin"/><Relationship Id="rId5" Type="http://schemas.openxmlformats.org/officeDocument/2006/relationships/image" Target="../media/image79.wmf"/><Relationship Id="rId6" Type="http://schemas.openxmlformats.org/officeDocument/2006/relationships/oleObject" Target="../embeddings/oleObject49.bin"/><Relationship Id="rId7" Type="http://schemas.openxmlformats.org/officeDocument/2006/relationships/image" Target="../media/image80.wmf"/><Relationship Id="rId8" Type="http://schemas.openxmlformats.org/officeDocument/2006/relationships/oleObject" Target="../embeddings/oleObject50.bin"/><Relationship Id="rId9" Type="http://schemas.openxmlformats.org/officeDocument/2006/relationships/image" Target="../media/image81.wmf"/><Relationship Id="rId10" Type="http://schemas.openxmlformats.org/officeDocument/2006/relationships/oleObject" Target="../embeddings/oleObject51.bin"/><Relationship Id="rId11" Type="http://schemas.openxmlformats.org/officeDocument/2006/relationships/image" Target="../media/image82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3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4" Type="http://schemas.openxmlformats.org/officeDocument/2006/relationships/hyperlink" Target="..%5C..%5C..%5C..%5C..%5CPOHY01%5CDesktop%5CCT4420%5C2005-11-28%20Week4%5CB7%20Transient%20flow%5C12%20Semi%20conf%20tides%5CCT4420%20erfc%20Superpositon%20Convolution.xls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4" Type="http://schemas.openxmlformats.org/officeDocument/2006/relationships/oleObject" Target="../embeddings/Microsoft_Excel_97_-_2004_Worksheet3.xls"/><Relationship Id="rId5" Type="http://schemas.openxmlformats.org/officeDocument/2006/relationships/image" Target="../media/image86.emf"/><Relationship Id="rId6" Type="http://schemas.openxmlformats.org/officeDocument/2006/relationships/hyperlink" Target="..%5CExcercises%5CConvolution%5CImpulsResponse%20Chloride%20Amsterdam%20Water%20Supply%201980-2002.xls" TargetMode="External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7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8.w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9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4" Type="http://schemas.openxmlformats.org/officeDocument/2006/relationships/oleObject" Target="../embeddings/oleObject52.bin"/><Relationship Id="rId5" Type="http://schemas.openxmlformats.org/officeDocument/2006/relationships/image" Target="../media/image90.wmf"/><Relationship Id="rId6" Type="http://schemas.openxmlformats.org/officeDocument/2006/relationships/oleObject" Target="../embeddings/oleObject53.bin"/><Relationship Id="rId7" Type="http://schemas.openxmlformats.org/officeDocument/2006/relationships/oleObject" Target="../embeddings/oleObject54.bin"/><Relationship Id="rId8" Type="http://schemas.openxmlformats.org/officeDocument/2006/relationships/image" Target="../media/image91.w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4" Type="http://schemas.openxmlformats.org/officeDocument/2006/relationships/image" Target="../media/image92.png"/><Relationship Id="rId5" Type="http://schemas.openxmlformats.org/officeDocument/2006/relationships/oleObject" Target="../embeddings/oleObject55.bin"/><Relationship Id="rId6" Type="http://schemas.openxmlformats.org/officeDocument/2006/relationships/image" Target="../media/image93.w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4" Type="http://schemas.openxmlformats.org/officeDocument/2006/relationships/image" Target="../media/image105.w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4" Type="http://schemas.openxmlformats.org/officeDocument/2006/relationships/image" Target="../media/image107.w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Syllabus IHE</a:t>
            </a:r>
            <a:br>
              <a:rPr lang="en-US"/>
            </a:br>
            <a:r>
              <a:rPr lang="en-US"/>
              <a:t>Groundwater Flow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Transient Analytical Solutions</a:t>
            </a:r>
          </a:p>
          <a:p>
            <a:r>
              <a:rPr lang="en-US" dirty="0" err="1"/>
              <a:t>Prof.dr.ir.T.N.Olsthoorn</a:t>
            </a:r>
            <a:r>
              <a:rPr lang="en-US" dirty="0"/>
              <a:t>, </a:t>
            </a:r>
            <a:r>
              <a:rPr lang="en-US" dirty="0" smtClean="0"/>
              <a:t> 2017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Variations in storage (water mass in aquifers) possible because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Elastic behavior of water, grains and especially the grain matrix</a:t>
            </a:r>
          </a:p>
          <a:p>
            <a:r>
              <a:rPr lang="en-US"/>
              <a:t>Storing of water above the water table</a:t>
            </a:r>
          </a:p>
          <a:p>
            <a:r>
              <a:rPr lang="en-US"/>
              <a:t>(Sometimes compression of gas – petroleum engineering)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Forms of storage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Phreatic storage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Unsaturated zone</a:t>
            </a:r>
          </a:p>
          <a:p>
            <a:r>
              <a:rPr lang="en-US"/>
              <a:t>pF-curves</a:t>
            </a:r>
          </a:p>
          <a:p>
            <a:r>
              <a:rPr lang="en-US"/>
              <a:t>Specific yield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10J5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117475"/>
            <a:ext cx="7380287" cy="674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902" name="Group 118"/>
          <p:cNvGrpSpPr>
            <a:grpSpLocks/>
          </p:cNvGrpSpPr>
          <p:nvPr/>
        </p:nvGrpSpPr>
        <p:grpSpPr bwMode="auto">
          <a:xfrm>
            <a:off x="0" y="320675"/>
            <a:ext cx="8893175" cy="5999163"/>
            <a:chOff x="0" y="202"/>
            <a:chExt cx="5602" cy="3779"/>
          </a:xfrm>
        </p:grpSpPr>
        <p:grpSp>
          <p:nvGrpSpPr>
            <p:cNvPr id="246901" name="Group 117"/>
            <p:cNvGrpSpPr>
              <a:grpSpLocks/>
            </p:cNvGrpSpPr>
            <p:nvPr/>
          </p:nvGrpSpPr>
          <p:grpSpPr bwMode="auto">
            <a:xfrm>
              <a:off x="0" y="202"/>
              <a:ext cx="3222" cy="3779"/>
              <a:chOff x="0" y="202"/>
              <a:chExt cx="3222" cy="3779"/>
            </a:xfrm>
          </p:grpSpPr>
          <p:sp>
            <p:nvSpPr>
              <p:cNvPr id="246792" name="Freeform 8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  <a:cxn ang="0">
                    <a:pos x="1066" y="5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  <a:lnTo>
                      <a:pt x="1066" y="5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3" name="Freeform 9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4" name="Freeform 10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  <a:lnTo>
                      <a:pt x="0" y="2267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5" name="Freeform 11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6" name="Line 12"/>
              <p:cNvSpPr>
                <a:spLocks noChangeShapeType="1"/>
              </p:cNvSpPr>
              <p:nvPr/>
            </p:nvSpPr>
            <p:spPr bwMode="auto">
              <a:xfrm>
                <a:off x="1710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7" name="Line 13"/>
              <p:cNvSpPr>
                <a:spLocks noChangeShapeType="1"/>
              </p:cNvSpPr>
              <p:nvPr/>
            </p:nvSpPr>
            <p:spPr bwMode="auto">
              <a:xfrm>
                <a:off x="2333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8" name="Line 14"/>
              <p:cNvSpPr>
                <a:spLocks noChangeShapeType="1"/>
              </p:cNvSpPr>
              <p:nvPr/>
            </p:nvSpPr>
            <p:spPr bwMode="auto">
              <a:xfrm>
                <a:off x="644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9" name="Line 15"/>
              <p:cNvSpPr>
                <a:spLocks noChangeShapeType="1"/>
              </p:cNvSpPr>
              <p:nvPr/>
            </p:nvSpPr>
            <p:spPr bwMode="auto">
              <a:xfrm>
                <a:off x="3221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0" name="Freeform 16"/>
              <p:cNvSpPr>
                <a:spLocks noEditPoints="1"/>
              </p:cNvSpPr>
              <p:nvPr/>
            </p:nvSpPr>
            <p:spPr bwMode="auto">
              <a:xfrm>
                <a:off x="2330" y="600"/>
                <a:ext cx="447" cy="713"/>
              </a:xfrm>
              <a:custGeom>
                <a:avLst/>
                <a:gdLst/>
                <a:ahLst/>
                <a:cxnLst>
                  <a:cxn ang="0">
                    <a:pos x="0" y="709"/>
                  </a:cxn>
                  <a:cxn ang="0">
                    <a:pos x="425" y="32"/>
                  </a:cxn>
                  <a:cxn ang="0">
                    <a:pos x="427" y="30"/>
                  </a:cxn>
                  <a:cxn ang="0">
                    <a:pos x="429" y="30"/>
                  </a:cxn>
                  <a:cxn ang="0">
                    <a:pos x="430" y="32"/>
                  </a:cxn>
                  <a:cxn ang="0">
                    <a:pos x="429" y="34"/>
                  </a:cxn>
                  <a:cxn ang="0">
                    <a:pos x="5" y="713"/>
                  </a:cxn>
                  <a:cxn ang="0">
                    <a:pos x="3" y="713"/>
                  </a:cxn>
                  <a:cxn ang="0">
                    <a:pos x="1" y="713"/>
                  </a:cxn>
                  <a:cxn ang="0">
                    <a:pos x="0" y="711"/>
                  </a:cxn>
                  <a:cxn ang="0">
                    <a:pos x="0" y="709"/>
                  </a:cxn>
                  <a:cxn ang="0">
                    <a:pos x="0" y="709"/>
                  </a:cxn>
                  <a:cxn ang="0">
                    <a:pos x="402" y="27"/>
                  </a:cxn>
                  <a:cxn ang="0">
                    <a:pos x="447" y="0"/>
                  </a:cxn>
                  <a:cxn ang="0">
                    <a:pos x="442" y="53"/>
                  </a:cxn>
                  <a:cxn ang="0">
                    <a:pos x="402" y="27"/>
                  </a:cxn>
                </a:cxnLst>
                <a:rect l="0" t="0" r="r" b="b"/>
                <a:pathLst>
                  <a:path w="447" h="713">
                    <a:moveTo>
                      <a:pt x="0" y="709"/>
                    </a:moveTo>
                    <a:lnTo>
                      <a:pt x="425" y="32"/>
                    </a:lnTo>
                    <a:lnTo>
                      <a:pt x="427" y="30"/>
                    </a:lnTo>
                    <a:lnTo>
                      <a:pt x="429" y="30"/>
                    </a:lnTo>
                    <a:lnTo>
                      <a:pt x="430" y="32"/>
                    </a:lnTo>
                    <a:lnTo>
                      <a:pt x="429" y="34"/>
                    </a:lnTo>
                    <a:lnTo>
                      <a:pt x="5" y="713"/>
                    </a:lnTo>
                    <a:lnTo>
                      <a:pt x="3" y="713"/>
                    </a:lnTo>
                    <a:lnTo>
                      <a:pt x="1" y="713"/>
                    </a:lnTo>
                    <a:lnTo>
                      <a:pt x="0" y="711"/>
                    </a:lnTo>
                    <a:lnTo>
                      <a:pt x="0" y="709"/>
                    </a:lnTo>
                    <a:lnTo>
                      <a:pt x="0" y="709"/>
                    </a:lnTo>
                    <a:close/>
                    <a:moveTo>
                      <a:pt x="402" y="27"/>
                    </a:moveTo>
                    <a:lnTo>
                      <a:pt x="447" y="0"/>
                    </a:lnTo>
                    <a:lnTo>
                      <a:pt x="442" y="53"/>
                    </a:lnTo>
                    <a:lnTo>
                      <a:pt x="402" y="2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1" name="Freeform 17"/>
              <p:cNvSpPr>
                <a:spLocks noEditPoints="1"/>
              </p:cNvSpPr>
              <p:nvPr/>
            </p:nvSpPr>
            <p:spPr bwMode="auto">
              <a:xfrm>
                <a:off x="2330" y="1364"/>
                <a:ext cx="628" cy="6"/>
              </a:xfrm>
              <a:custGeom>
                <a:avLst/>
                <a:gdLst/>
                <a:ahLst/>
                <a:cxnLst>
                  <a:cxn ang="0">
                    <a:pos x="22" y="2"/>
                  </a:cxn>
                  <a:cxn ang="0">
                    <a:pos x="3" y="6"/>
                  </a:cxn>
                  <a:cxn ang="0">
                    <a:pos x="3" y="0"/>
                  </a:cxn>
                  <a:cxn ang="0">
                    <a:pos x="64" y="0"/>
                  </a:cxn>
                  <a:cxn ang="0">
                    <a:pos x="62" y="6"/>
                  </a:cxn>
                  <a:cxn ang="0">
                    <a:pos x="43" y="0"/>
                  </a:cxn>
                  <a:cxn ang="0">
                    <a:pos x="103" y="0"/>
                  </a:cxn>
                  <a:cxn ang="0">
                    <a:pos x="105" y="4"/>
                  </a:cxn>
                  <a:cxn ang="0">
                    <a:pos x="82" y="0"/>
                  </a:cxn>
                  <a:cxn ang="0">
                    <a:pos x="144" y="0"/>
                  </a:cxn>
                  <a:cxn ang="0">
                    <a:pos x="146" y="4"/>
                  </a:cxn>
                  <a:cxn ang="0">
                    <a:pos x="124" y="2"/>
                  </a:cxn>
                  <a:cxn ang="0">
                    <a:pos x="167" y="0"/>
                  </a:cxn>
                  <a:cxn ang="0">
                    <a:pos x="188" y="2"/>
                  </a:cxn>
                  <a:cxn ang="0">
                    <a:pos x="165" y="4"/>
                  </a:cxn>
                  <a:cxn ang="0">
                    <a:pos x="167" y="0"/>
                  </a:cxn>
                  <a:cxn ang="0">
                    <a:pos x="229" y="2"/>
                  </a:cxn>
                  <a:cxn ang="0">
                    <a:pos x="208" y="6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7" y="6"/>
                  </a:cxn>
                  <a:cxn ang="0">
                    <a:pos x="248" y="0"/>
                  </a:cxn>
                  <a:cxn ang="0">
                    <a:pos x="310" y="0"/>
                  </a:cxn>
                  <a:cxn ang="0">
                    <a:pos x="310" y="4"/>
                  </a:cxn>
                  <a:cxn ang="0">
                    <a:pos x="289" y="0"/>
                  </a:cxn>
                  <a:cxn ang="0">
                    <a:pos x="350" y="0"/>
                  </a:cxn>
                  <a:cxn ang="0">
                    <a:pos x="351" y="4"/>
                  </a:cxn>
                  <a:cxn ang="0">
                    <a:pos x="329" y="2"/>
                  </a:cxn>
                  <a:cxn ang="0">
                    <a:pos x="374" y="0"/>
                  </a:cxn>
                  <a:cxn ang="0">
                    <a:pos x="393" y="2"/>
                  </a:cxn>
                  <a:cxn ang="0">
                    <a:pos x="370" y="4"/>
                  </a:cxn>
                  <a:cxn ang="0">
                    <a:pos x="374" y="0"/>
                  </a:cxn>
                  <a:cxn ang="0">
                    <a:pos x="434" y="2"/>
                  </a:cxn>
                  <a:cxn ang="0">
                    <a:pos x="414" y="6"/>
                  </a:cxn>
                  <a:cxn ang="0">
                    <a:pos x="414" y="0"/>
                  </a:cxn>
                  <a:cxn ang="0">
                    <a:pos x="476" y="0"/>
                  </a:cxn>
                  <a:cxn ang="0">
                    <a:pos x="474" y="6"/>
                  </a:cxn>
                  <a:cxn ang="0">
                    <a:pos x="455" y="0"/>
                  </a:cxn>
                  <a:cxn ang="0">
                    <a:pos x="515" y="0"/>
                  </a:cxn>
                  <a:cxn ang="0">
                    <a:pos x="517" y="4"/>
                  </a:cxn>
                  <a:cxn ang="0">
                    <a:pos x="494" y="0"/>
                  </a:cxn>
                  <a:cxn ang="0">
                    <a:pos x="555" y="0"/>
                  </a:cxn>
                  <a:cxn ang="0">
                    <a:pos x="558" y="4"/>
                  </a:cxn>
                  <a:cxn ang="0">
                    <a:pos x="534" y="2"/>
                  </a:cxn>
                  <a:cxn ang="0">
                    <a:pos x="579" y="0"/>
                  </a:cxn>
                  <a:cxn ang="0">
                    <a:pos x="600" y="2"/>
                  </a:cxn>
                  <a:cxn ang="0">
                    <a:pos x="577" y="4"/>
                  </a:cxn>
                  <a:cxn ang="0">
                    <a:pos x="579" y="0"/>
                  </a:cxn>
                  <a:cxn ang="0">
                    <a:pos x="628" y="2"/>
                  </a:cxn>
                  <a:cxn ang="0">
                    <a:pos x="621" y="6"/>
                  </a:cxn>
                  <a:cxn ang="0">
                    <a:pos x="621" y="0"/>
                  </a:cxn>
                </a:cxnLst>
                <a:rect l="0" t="0" r="r" b="b"/>
                <a:pathLst>
                  <a:path w="628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4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1" y="4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4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4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4" y="4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4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5" y="4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4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4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4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4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4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4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4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4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4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0" y="4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2" y="4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  <a:moveTo>
                      <a:pt x="455" y="0"/>
                    </a:moveTo>
                    <a:lnTo>
                      <a:pt x="474" y="0"/>
                    </a:lnTo>
                    <a:lnTo>
                      <a:pt x="474" y="0"/>
                    </a:lnTo>
                    <a:lnTo>
                      <a:pt x="476" y="0"/>
                    </a:lnTo>
                    <a:lnTo>
                      <a:pt x="476" y="2"/>
                    </a:lnTo>
                    <a:lnTo>
                      <a:pt x="476" y="2"/>
                    </a:lnTo>
                    <a:lnTo>
                      <a:pt x="476" y="4"/>
                    </a:lnTo>
                    <a:lnTo>
                      <a:pt x="476" y="4"/>
                    </a:lnTo>
                    <a:lnTo>
                      <a:pt x="474" y="6"/>
                    </a:lnTo>
                    <a:lnTo>
                      <a:pt x="455" y="6"/>
                    </a:lnTo>
                    <a:lnTo>
                      <a:pt x="453" y="4"/>
                    </a:lnTo>
                    <a:lnTo>
                      <a:pt x="453" y="2"/>
                    </a:lnTo>
                    <a:lnTo>
                      <a:pt x="453" y="0"/>
                    </a:lnTo>
                    <a:lnTo>
                      <a:pt x="455" y="0"/>
                    </a:lnTo>
                    <a:lnTo>
                      <a:pt x="455" y="0"/>
                    </a:lnTo>
                    <a:lnTo>
                      <a:pt x="455" y="0"/>
                    </a:lnTo>
                    <a:close/>
                    <a:moveTo>
                      <a:pt x="496" y="0"/>
                    </a:moveTo>
                    <a:lnTo>
                      <a:pt x="515" y="0"/>
                    </a:lnTo>
                    <a:lnTo>
                      <a:pt x="515" y="0"/>
                    </a:lnTo>
                    <a:lnTo>
                      <a:pt x="517" y="0"/>
                    </a:lnTo>
                    <a:lnTo>
                      <a:pt x="517" y="2"/>
                    </a:lnTo>
                    <a:lnTo>
                      <a:pt x="517" y="2"/>
                    </a:lnTo>
                    <a:lnTo>
                      <a:pt x="517" y="4"/>
                    </a:lnTo>
                    <a:lnTo>
                      <a:pt x="517" y="4"/>
                    </a:lnTo>
                    <a:lnTo>
                      <a:pt x="515" y="6"/>
                    </a:lnTo>
                    <a:lnTo>
                      <a:pt x="496" y="6"/>
                    </a:lnTo>
                    <a:lnTo>
                      <a:pt x="494" y="4"/>
                    </a:lnTo>
                    <a:lnTo>
                      <a:pt x="494" y="2"/>
                    </a:lnTo>
                    <a:lnTo>
                      <a:pt x="494" y="0"/>
                    </a:lnTo>
                    <a:lnTo>
                      <a:pt x="496" y="0"/>
                    </a:lnTo>
                    <a:lnTo>
                      <a:pt x="496" y="0"/>
                    </a:lnTo>
                    <a:lnTo>
                      <a:pt x="496" y="0"/>
                    </a:lnTo>
                    <a:close/>
                    <a:moveTo>
                      <a:pt x="538" y="0"/>
                    </a:moveTo>
                    <a:lnTo>
                      <a:pt x="555" y="0"/>
                    </a:lnTo>
                    <a:lnTo>
                      <a:pt x="557" y="0"/>
                    </a:lnTo>
                    <a:lnTo>
                      <a:pt x="558" y="0"/>
                    </a:lnTo>
                    <a:lnTo>
                      <a:pt x="558" y="2"/>
                    </a:lnTo>
                    <a:lnTo>
                      <a:pt x="558" y="2"/>
                    </a:lnTo>
                    <a:lnTo>
                      <a:pt x="558" y="4"/>
                    </a:lnTo>
                    <a:lnTo>
                      <a:pt x="558" y="4"/>
                    </a:lnTo>
                    <a:lnTo>
                      <a:pt x="555" y="6"/>
                    </a:lnTo>
                    <a:lnTo>
                      <a:pt x="538" y="6"/>
                    </a:lnTo>
                    <a:lnTo>
                      <a:pt x="536" y="4"/>
                    </a:lnTo>
                    <a:lnTo>
                      <a:pt x="534" y="2"/>
                    </a:lnTo>
                    <a:lnTo>
                      <a:pt x="536" y="0"/>
                    </a:lnTo>
                    <a:lnTo>
                      <a:pt x="536" y="0"/>
                    </a:lnTo>
                    <a:lnTo>
                      <a:pt x="538" y="0"/>
                    </a:lnTo>
                    <a:lnTo>
                      <a:pt x="538" y="0"/>
                    </a:lnTo>
                    <a:close/>
                    <a:moveTo>
                      <a:pt x="579" y="0"/>
                    </a:moveTo>
                    <a:lnTo>
                      <a:pt x="596" y="0"/>
                    </a:lnTo>
                    <a:lnTo>
                      <a:pt x="598" y="0"/>
                    </a:lnTo>
                    <a:lnTo>
                      <a:pt x="598" y="0"/>
                    </a:lnTo>
                    <a:lnTo>
                      <a:pt x="600" y="2"/>
                    </a:lnTo>
                    <a:lnTo>
                      <a:pt x="600" y="2"/>
                    </a:lnTo>
                    <a:lnTo>
                      <a:pt x="600" y="4"/>
                    </a:lnTo>
                    <a:lnTo>
                      <a:pt x="598" y="4"/>
                    </a:lnTo>
                    <a:lnTo>
                      <a:pt x="596" y="6"/>
                    </a:lnTo>
                    <a:lnTo>
                      <a:pt x="579" y="6"/>
                    </a:lnTo>
                    <a:lnTo>
                      <a:pt x="577" y="4"/>
                    </a:lnTo>
                    <a:lnTo>
                      <a:pt x="575" y="2"/>
                    </a:lnTo>
                    <a:lnTo>
                      <a:pt x="577" y="0"/>
                    </a:lnTo>
                    <a:lnTo>
                      <a:pt x="577" y="0"/>
                    </a:lnTo>
                    <a:lnTo>
                      <a:pt x="579" y="0"/>
                    </a:lnTo>
                    <a:lnTo>
                      <a:pt x="579" y="0"/>
                    </a:lnTo>
                    <a:close/>
                    <a:moveTo>
                      <a:pt x="621" y="0"/>
                    </a:moveTo>
                    <a:lnTo>
                      <a:pt x="624" y="0"/>
                    </a:lnTo>
                    <a:lnTo>
                      <a:pt x="626" y="0"/>
                    </a:lnTo>
                    <a:lnTo>
                      <a:pt x="628" y="0"/>
                    </a:lnTo>
                    <a:lnTo>
                      <a:pt x="628" y="2"/>
                    </a:lnTo>
                    <a:lnTo>
                      <a:pt x="628" y="2"/>
                    </a:lnTo>
                    <a:lnTo>
                      <a:pt x="628" y="4"/>
                    </a:lnTo>
                    <a:lnTo>
                      <a:pt x="628" y="4"/>
                    </a:lnTo>
                    <a:lnTo>
                      <a:pt x="624" y="6"/>
                    </a:lnTo>
                    <a:lnTo>
                      <a:pt x="621" y="6"/>
                    </a:lnTo>
                    <a:lnTo>
                      <a:pt x="619" y="4"/>
                    </a:lnTo>
                    <a:lnTo>
                      <a:pt x="617" y="2"/>
                    </a:lnTo>
                    <a:lnTo>
                      <a:pt x="619" y="0"/>
                    </a:lnTo>
                    <a:lnTo>
                      <a:pt x="619" y="0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2" name="Freeform 18"/>
              <p:cNvSpPr>
                <a:spLocks noEditPoints="1"/>
              </p:cNvSpPr>
              <p:nvPr/>
            </p:nvSpPr>
            <p:spPr bwMode="auto">
              <a:xfrm>
                <a:off x="2019" y="937"/>
                <a:ext cx="314" cy="47"/>
              </a:xfrm>
              <a:custGeom>
                <a:avLst/>
                <a:gdLst/>
                <a:ahLst/>
                <a:cxnLst>
                  <a:cxn ang="0">
                    <a:pos x="4" y="21"/>
                  </a:cxn>
                  <a:cxn ang="0">
                    <a:pos x="275" y="21"/>
                  </a:cxn>
                  <a:cxn ang="0">
                    <a:pos x="275" y="21"/>
                  </a:cxn>
                  <a:cxn ang="0">
                    <a:pos x="277" y="21"/>
                  </a:cxn>
                  <a:cxn ang="0">
                    <a:pos x="277" y="23"/>
                  </a:cxn>
                  <a:cxn ang="0">
                    <a:pos x="277" y="26"/>
                  </a:cxn>
                  <a:cxn ang="0">
                    <a:pos x="275" y="26"/>
                  </a:cxn>
                  <a:cxn ang="0">
                    <a:pos x="4" y="26"/>
                  </a:cxn>
                  <a:cxn ang="0">
                    <a:pos x="0" y="26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1"/>
                  </a:cxn>
                  <a:cxn ang="0">
                    <a:pos x="2" y="21"/>
                  </a:cxn>
                  <a:cxn ang="0">
                    <a:pos x="4" y="21"/>
                  </a:cxn>
                  <a:cxn ang="0">
                    <a:pos x="4" y="21"/>
                  </a:cxn>
                  <a:cxn ang="0">
                    <a:pos x="267" y="0"/>
                  </a:cxn>
                  <a:cxn ang="0">
                    <a:pos x="314" y="23"/>
                  </a:cxn>
                  <a:cxn ang="0">
                    <a:pos x="267" y="47"/>
                  </a:cxn>
                  <a:cxn ang="0">
                    <a:pos x="267" y="0"/>
                  </a:cxn>
                </a:cxnLst>
                <a:rect l="0" t="0" r="r" b="b"/>
                <a:pathLst>
                  <a:path w="314" h="47">
                    <a:moveTo>
                      <a:pt x="4" y="21"/>
                    </a:moveTo>
                    <a:lnTo>
                      <a:pt x="275" y="21"/>
                    </a:lnTo>
                    <a:lnTo>
                      <a:pt x="275" y="21"/>
                    </a:lnTo>
                    <a:lnTo>
                      <a:pt x="277" y="21"/>
                    </a:lnTo>
                    <a:lnTo>
                      <a:pt x="277" y="23"/>
                    </a:lnTo>
                    <a:lnTo>
                      <a:pt x="277" y="26"/>
                    </a:lnTo>
                    <a:lnTo>
                      <a:pt x="275" y="26"/>
                    </a:lnTo>
                    <a:lnTo>
                      <a:pt x="4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2" y="21"/>
                    </a:lnTo>
                    <a:lnTo>
                      <a:pt x="4" y="21"/>
                    </a:lnTo>
                    <a:lnTo>
                      <a:pt x="4" y="21"/>
                    </a:lnTo>
                    <a:close/>
                    <a:moveTo>
                      <a:pt x="267" y="0"/>
                    </a:moveTo>
                    <a:lnTo>
                      <a:pt x="314" y="23"/>
                    </a:lnTo>
                    <a:lnTo>
                      <a:pt x="267" y="47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3" name="Freeform 19"/>
              <p:cNvSpPr>
                <a:spLocks noEditPoints="1"/>
              </p:cNvSpPr>
              <p:nvPr/>
            </p:nvSpPr>
            <p:spPr bwMode="auto">
              <a:xfrm>
                <a:off x="2019" y="958"/>
                <a:ext cx="105" cy="491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87" y="453"/>
                  </a:cxn>
                  <a:cxn ang="0">
                    <a:pos x="87" y="455"/>
                  </a:cxn>
                  <a:cxn ang="0">
                    <a:pos x="85" y="455"/>
                  </a:cxn>
                  <a:cxn ang="0">
                    <a:pos x="83" y="455"/>
                  </a:cxn>
                  <a:cxn ang="0">
                    <a:pos x="83" y="455"/>
                  </a:cxn>
                  <a:cxn ang="0">
                    <a:pos x="81" y="453"/>
                  </a:cxn>
                  <a:cxn ang="0">
                    <a:pos x="0" y="3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105" y="442"/>
                  </a:cxn>
                  <a:cxn ang="0">
                    <a:pos x="90" y="491"/>
                  </a:cxn>
                  <a:cxn ang="0">
                    <a:pos x="60" y="449"/>
                  </a:cxn>
                  <a:cxn ang="0">
                    <a:pos x="105" y="442"/>
                  </a:cxn>
                </a:cxnLst>
                <a:rect l="0" t="0" r="r" b="b"/>
                <a:pathLst>
                  <a:path w="105" h="491">
                    <a:moveTo>
                      <a:pt x="6" y="2"/>
                    </a:moveTo>
                    <a:lnTo>
                      <a:pt x="87" y="453"/>
                    </a:lnTo>
                    <a:lnTo>
                      <a:pt x="87" y="455"/>
                    </a:lnTo>
                    <a:lnTo>
                      <a:pt x="85" y="455"/>
                    </a:lnTo>
                    <a:lnTo>
                      <a:pt x="83" y="455"/>
                    </a:lnTo>
                    <a:lnTo>
                      <a:pt x="83" y="455"/>
                    </a:lnTo>
                    <a:lnTo>
                      <a:pt x="81" y="45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  <a:moveTo>
                      <a:pt x="105" y="442"/>
                    </a:moveTo>
                    <a:lnTo>
                      <a:pt x="90" y="491"/>
                    </a:lnTo>
                    <a:lnTo>
                      <a:pt x="60" y="449"/>
                    </a:lnTo>
                    <a:lnTo>
                      <a:pt x="105" y="442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4" name="Rectangle 20"/>
              <p:cNvSpPr>
                <a:spLocks noChangeArrowheads="1"/>
              </p:cNvSpPr>
              <p:nvPr/>
            </p:nvSpPr>
            <p:spPr bwMode="auto">
              <a:xfrm>
                <a:off x="2124" y="779"/>
                <a:ext cx="4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5" name="Rectangle 21"/>
              <p:cNvSpPr>
                <a:spLocks noChangeArrowheads="1"/>
              </p:cNvSpPr>
              <p:nvPr/>
            </p:nvSpPr>
            <p:spPr bwMode="auto">
              <a:xfrm>
                <a:off x="1946" y="1180"/>
                <a:ext cx="104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6" name="Freeform 22"/>
              <p:cNvSpPr>
                <a:spLocks noEditPoints="1"/>
              </p:cNvSpPr>
              <p:nvPr/>
            </p:nvSpPr>
            <p:spPr bwMode="auto">
              <a:xfrm>
                <a:off x="2755" y="1360"/>
                <a:ext cx="47" cy="2134"/>
              </a:xfrm>
              <a:custGeom>
                <a:avLst/>
                <a:gdLst/>
                <a:ahLst/>
                <a:cxnLst>
                  <a:cxn ang="0">
                    <a:pos x="26" y="40"/>
                  </a:cxn>
                  <a:cxn ang="0">
                    <a:pos x="26" y="2094"/>
                  </a:cxn>
                  <a:cxn ang="0">
                    <a:pos x="24" y="2096"/>
                  </a:cxn>
                  <a:cxn ang="0">
                    <a:pos x="24" y="2096"/>
                  </a:cxn>
                  <a:cxn ang="0">
                    <a:pos x="22" y="2098"/>
                  </a:cxn>
                  <a:cxn ang="0">
                    <a:pos x="22" y="2096"/>
                  </a:cxn>
                  <a:cxn ang="0">
                    <a:pos x="21" y="2096"/>
                  </a:cxn>
                  <a:cxn ang="0">
                    <a:pos x="21" y="2096"/>
                  </a:cxn>
                  <a:cxn ang="0">
                    <a:pos x="21" y="2094"/>
                  </a:cxn>
                  <a:cxn ang="0">
                    <a:pos x="21" y="40"/>
                  </a:cxn>
                  <a:cxn ang="0">
                    <a:pos x="21" y="38"/>
                  </a:cxn>
                  <a:cxn ang="0">
                    <a:pos x="21" y="38"/>
                  </a:cxn>
                  <a:cxn ang="0">
                    <a:pos x="22" y="36"/>
                  </a:cxn>
                  <a:cxn ang="0">
                    <a:pos x="22" y="36"/>
                  </a:cxn>
                  <a:cxn ang="0">
                    <a:pos x="24" y="36"/>
                  </a:cxn>
                  <a:cxn ang="0">
                    <a:pos x="24" y="38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0" y="47"/>
                  </a:cxn>
                  <a:cxn ang="0">
                    <a:pos x="22" y="0"/>
                  </a:cxn>
                  <a:cxn ang="0">
                    <a:pos x="47" y="47"/>
                  </a:cxn>
                  <a:cxn ang="0">
                    <a:pos x="0" y="47"/>
                  </a:cxn>
                  <a:cxn ang="0">
                    <a:pos x="47" y="2087"/>
                  </a:cxn>
                  <a:cxn ang="0">
                    <a:pos x="22" y="2134"/>
                  </a:cxn>
                  <a:cxn ang="0">
                    <a:pos x="0" y="2087"/>
                  </a:cxn>
                  <a:cxn ang="0">
                    <a:pos x="47" y="2087"/>
                  </a:cxn>
                </a:cxnLst>
                <a:rect l="0" t="0" r="r" b="b"/>
                <a:pathLst>
                  <a:path w="47" h="2134">
                    <a:moveTo>
                      <a:pt x="26" y="40"/>
                    </a:moveTo>
                    <a:lnTo>
                      <a:pt x="26" y="2094"/>
                    </a:lnTo>
                    <a:lnTo>
                      <a:pt x="24" y="2096"/>
                    </a:lnTo>
                    <a:lnTo>
                      <a:pt x="24" y="2096"/>
                    </a:lnTo>
                    <a:lnTo>
                      <a:pt x="22" y="2098"/>
                    </a:lnTo>
                    <a:lnTo>
                      <a:pt x="22" y="2096"/>
                    </a:lnTo>
                    <a:lnTo>
                      <a:pt x="21" y="2096"/>
                    </a:lnTo>
                    <a:lnTo>
                      <a:pt x="21" y="2096"/>
                    </a:lnTo>
                    <a:lnTo>
                      <a:pt x="21" y="2094"/>
                    </a:lnTo>
                    <a:lnTo>
                      <a:pt x="21" y="40"/>
                    </a:lnTo>
                    <a:lnTo>
                      <a:pt x="21" y="38"/>
                    </a:lnTo>
                    <a:lnTo>
                      <a:pt x="21" y="38"/>
                    </a:lnTo>
                    <a:lnTo>
                      <a:pt x="22" y="36"/>
                    </a:lnTo>
                    <a:lnTo>
                      <a:pt x="22" y="36"/>
                    </a:lnTo>
                    <a:lnTo>
                      <a:pt x="24" y="36"/>
                    </a:lnTo>
                    <a:lnTo>
                      <a:pt x="24" y="38"/>
                    </a:lnTo>
                    <a:lnTo>
                      <a:pt x="26" y="40"/>
                    </a:lnTo>
                    <a:lnTo>
                      <a:pt x="26" y="40"/>
                    </a:lnTo>
                    <a:close/>
                    <a:moveTo>
                      <a:pt x="0" y="47"/>
                    </a:moveTo>
                    <a:lnTo>
                      <a:pt x="22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  <a:moveTo>
                      <a:pt x="47" y="2087"/>
                    </a:moveTo>
                    <a:lnTo>
                      <a:pt x="22" y="2134"/>
                    </a:lnTo>
                    <a:lnTo>
                      <a:pt x="0" y="2087"/>
                    </a:lnTo>
                    <a:lnTo>
                      <a:pt x="47" y="208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7" name="Rectangle 23"/>
              <p:cNvSpPr>
                <a:spLocks noChangeArrowheads="1"/>
              </p:cNvSpPr>
              <p:nvPr/>
            </p:nvSpPr>
            <p:spPr bwMode="auto">
              <a:xfrm>
                <a:off x="2973" y="2340"/>
                <a:ext cx="67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900" i="1">
                    <a:solidFill>
                      <a:srgbClr val="000000"/>
                    </a:solidFill>
                    <a:latin typeface="Times New Roman" pitchFamily="18" charset="0"/>
                  </a:rPr>
                  <a:t>c</a:t>
                </a:r>
                <a:endParaRPr lang="en-US"/>
              </a:p>
            </p:txBody>
          </p:sp>
          <p:sp>
            <p:nvSpPr>
              <p:cNvPr id="246808" name="Rectangle 24"/>
              <p:cNvSpPr>
                <a:spLocks noChangeArrowheads="1"/>
              </p:cNvSpPr>
              <p:nvPr/>
            </p:nvSpPr>
            <p:spPr bwMode="auto">
              <a:xfrm>
                <a:off x="2860" y="2184"/>
                <a:ext cx="128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h</a:t>
                </a:r>
                <a:endParaRPr lang="en-US"/>
              </a:p>
            </p:txBody>
          </p:sp>
          <p:sp>
            <p:nvSpPr>
              <p:cNvPr id="246809" name="Freeform 25"/>
              <p:cNvSpPr>
                <a:spLocks noEditPoints="1"/>
              </p:cNvSpPr>
              <p:nvPr/>
            </p:nvSpPr>
            <p:spPr bwMode="auto">
              <a:xfrm>
                <a:off x="2776" y="602"/>
                <a:ext cx="5" cy="672"/>
              </a:xfrm>
              <a:custGeom>
                <a:avLst/>
                <a:gdLst/>
                <a:ahLst/>
                <a:cxnLst>
                  <a:cxn ang="0">
                    <a:pos x="1" y="649"/>
                  </a:cxn>
                  <a:cxn ang="0">
                    <a:pos x="5" y="670"/>
                  </a:cxn>
                  <a:cxn ang="0">
                    <a:pos x="0" y="670"/>
                  </a:cxn>
                  <a:cxn ang="0">
                    <a:pos x="0" y="608"/>
                  </a:cxn>
                  <a:cxn ang="0">
                    <a:pos x="5" y="610"/>
                  </a:cxn>
                  <a:cxn ang="0">
                    <a:pos x="0" y="628"/>
                  </a:cxn>
                  <a:cxn ang="0">
                    <a:pos x="0" y="568"/>
                  </a:cxn>
                  <a:cxn ang="0">
                    <a:pos x="3" y="566"/>
                  </a:cxn>
                  <a:cxn ang="0">
                    <a:pos x="0" y="589"/>
                  </a:cxn>
                  <a:cxn ang="0">
                    <a:pos x="0" y="529"/>
                  </a:cxn>
                  <a:cxn ang="0">
                    <a:pos x="3" y="525"/>
                  </a:cxn>
                  <a:cxn ang="0">
                    <a:pos x="1" y="549"/>
                  </a:cxn>
                  <a:cxn ang="0">
                    <a:pos x="0" y="504"/>
                  </a:cxn>
                  <a:cxn ang="0">
                    <a:pos x="1" y="484"/>
                  </a:cxn>
                  <a:cxn ang="0">
                    <a:pos x="3" y="506"/>
                  </a:cxn>
                  <a:cxn ang="0">
                    <a:pos x="0" y="504"/>
                  </a:cxn>
                  <a:cxn ang="0">
                    <a:pos x="1" y="442"/>
                  </a:cxn>
                  <a:cxn ang="0">
                    <a:pos x="5" y="463"/>
                  </a:cxn>
                  <a:cxn ang="0">
                    <a:pos x="0" y="463"/>
                  </a:cxn>
                  <a:cxn ang="0">
                    <a:pos x="0" y="403"/>
                  </a:cxn>
                  <a:cxn ang="0">
                    <a:pos x="5" y="405"/>
                  </a:cxn>
                  <a:cxn ang="0">
                    <a:pos x="0" y="423"/>
                  </a:cxn>
                  <a:cxn ang="0">
                    <a:pos x="0" y="361"/>
                  </a:cxn>
                  <a:cxn ang="0">
                    <a:pos x="3" y="361"/>
                  </a:cxn>
                  <a:cxn ang="0">
                    <a:pos x="0" y="384"/>
                  </a:cxn>
                  <a:cxn ang="0">
                    <a:pos x="0" y="322"/>
                  </a:cxn>
                  <a:cxn ang="0">
                    <a:pos x="3" y="320"/>
                  </a:cxn>
                  <a:cxn ang="0">
                    <a:pos x="1" y="342"/>
                  </a:cxn>
                  <a:cxn ang="0">
                    <a:pos x="0" y="299"/>
                  </a:cxn>
                  <a:cxn ang="0">
                    <a:pos x="1" y="278"/>
                  </a:cxn>
                  <a:cxn ang="0">
                    <a:pos x="3" y="301"/>
                  </a:cxn>
                  <a:cxn ang="0">
                    <a:pos x="0" y="299"/>
                  </a:cxn>
                  <a:cxn ang="0">
                    <a:pos x="1" y="237"/>
                  </a:cxn>
                  <a:cxn ang="0">
                    <a:pos x="5" y="258"/>
                  </a:cxn>
                  <a:cxn ang="0">
                    <a:pos x="0" y="258"/>
                  </a:cxn>
                  <a:cxn ang="0">
                    <a:pos x="0" y="196"/>
                  </a:cxn>
                  <a:cxn ang="0">
                    <a:pos x="5" y="199"/>
                  </a:cxn>
                  <a:cxn ang="0">
                    <a:pos x="0" y="218"/>
                  </a:cxn>
                  <a:cxn ang="0">
                    <a:pos x="0" y="156"/>
                  </a:cxn>
                  <a:cxn ang="0">
                    <a:pos x="3" y="156"/>
                  </a:cxn>
                  <a:cxn ang="0">
                    <a:pos x="0" y="177"/>
                  </a:cxn>
                  <a:cxn ang="0">
                    <a:pos x="0" y="117"/>
                  </a:cxn>
                  <a:cxn ang="0">
                    <a:pos x="3" y="113"/>
                  </a:cxn>
                  <a:cxn ang="0">
                    <a:pos x="1" y="137"/>
                  </a:cxn>
                  <a:cxn ang="0">
                    <a:pos x="0" y="92"/>
                  </a:cxn>
                  <a:cxn ang="0">
                    <a:pos x="1" y="72"/>
                  </a:cxn>
                  <a:cxn ang="0">
                    <a:pos x="3" y="94"/>
                  </a:cxn>
                  <a:cxn ang="0">
                    <a:pos x="0" y="92"/>
                  </a:cxn>
                  <a:cxn ang="0">
                    <a:pos x="1" y="32"/>
                  </a:cxn>
                  <a:cxn ang="0">
                    <a:pos x="5" y="51"/>
                  </a:cxn>
                  <a:cxn ang="0">
                    <a:pos x="0" y="51"/>
                  </a:cxn>
                  <a:cxn ang="0">
                    <a:pos x="0" y="0"/>
                  </a:cxn>
                  <a:cxn ang="0">
                    <a:pos x="5" y="2"/>
                  </a:cxn>
                  <a:cxn ang="0">
                    <a:pos x="0" y="11"/>
                  </a:cxn>
                </a:cxnLst>
                <a:rect l="0" t="0" r="r" b="b"/>
                <a:pathLst>
                  <a:path w="5" h="672">
                    <a:moveTo>
                      <a:pt x="0" y="670"/>
                    </a:moveTo>
                    <a:lnTo>
                      <a:pt x="0" y="651"/>
                    </a:lnTo>
                    <a:lnTo>
                      <a:pt x="0" y="651"/>
                    </a:lnTo>
                    <a:lnTo>
                      <a:pt x="0" y="649"/>
                    </a:lnTo>
                    <a:lnTo>
                      <a:pt x="1" y="649"/>
                    </a:lnTo>
                    <a:lnTo>
                      <a:pt x="1" y="649"/>
                    </a:lnTo>
                    <a:lnTo>
                      <a:pt x="3" y="649"/>
                    </a:lnTo>
                    <a:lnTo>
                      <a:pt x="3" y="649"/>
                    </a:lnTo>
                    <a:lnTo>
                      <a:pt x="5" y="651"/>
                    </a:lnTo>
                    <a:lnTo>
                      <a:pt x="5" y="670"/>
                    </a:lnTo>
                    <a:lnTo>
                      <a:pt x="3" y="672"/>
                    </a:lnTo>
                    <a:lnTo>
                      <a:pt x="1" y="672"/>
                    </a:lnTo>
                    <a:lnTo>
                      <a:pt x="0" y="672"/>
                    </a:lnTo>
                    <a:lnTo>
                      <a:pt x="0" y="670"/>
                    </a:lnTo>
                    <a:lnTo>
                      <a:pt x="0" y="670"/>
                    </a:lnTo>
                    <a:lnTo>
                      <a:pt x="0" y="670"/>
                    </a:lnTo>
                    <a:close/>
                    <a:moveTo>
                      <a:pt x="0" y="628"/>
                    </a:moveTo>
                    <a:lnTo>
                      <a:pt x="0" y="610"/>
                    </a:lnTo>
                    <a:lnTo>
                      <a:pt x="0" y="610"/>
                    </a:lnTo>
                    <a:lnTo>
                      <a:pt x="0" y="608"/>
                    </a:lnTo>
                    <a:lnTo>
                      <a:pt x="1" y="608"/>
                    </a:lnTo>
                    <a:lnTo>
                      <a:pt x="1" y="608"/>
                    </a:lnTo>
                    <a:lnTo>
                      <a:pt x="3" y="608"/>
                    </a:lnTo>
                    <a:lnTo>
                      <a:pt x="3" y="608"/>
                    </a:lnTo>
                    <a:lnTo>
                      <a:pt x="5" y="610"/>
                    </a:lnTo>
                    <a:lnTo>
                      <a:pt x="5" y="628"/>
                    </a:lnTo>
                    <a:lnTo>
                      <a:pt x="3" y="630"/>
                    </a:lnTo>
                    <a:lnTo>
                      <a:pt x="1" y="630"/>
                    </a:lnTo>
                    <a:lnTo>
                      <a:pt x="0" y="630"/>
                    </a:lnTo>
                    <a:lnTo>
                      <a:pt x="0" y="628"/>
                    </a:lnTo>
                    <a:lnTo>
                      <a:pt x="0" y="628"/>
                    </a:lnTo>
                    <a:lnTo>
                      <a:pt x="0" y="628"/>
                    </a:lnTo>
                    <a:close/>
                    <a:moveTo>
                      <a:pt x="0" y="587"/>
                    </a:moveTo>
                    <a:lnTo>
                      <a:pt x="0" y="568"/>
                    </a:lnTo>
                    <a:lnTo>
                      <a:pt x="0" y="568"/>
                    </a:lnTo>
                    <a:lnTo>
                      <a:pt x="0" y="566"/>
                    </a:lnTo>
                    <a:lnTo>
                      <a:pt x="1" y="566"/>
                    </a:lnTo>
                    <a:lnTo>
                      <a:pt x="1" y="566"/>
                    </a:lnTo>
                    <a:lnTo>
                      <a:pt x="3" y="566"/>
                    </a:lnTo>
                    <a:lnTo>
                      <a:pt x="3" y="566"/>
                    </a:lnTo>
                    <a:lnTo>
                      <a:pt x="5" y="568"/>
                    </a:lnTo>
                    <a:lnTo>
                      <a:pt x="5" y="587"/>
                    </a:lnTo>
                    <a:lnTo>
                      <a:pt x="3" y="589"/>
                    </a:lnTo>
                    <a:lnTo>
                      <a:pt x="1" y="589"/>
                    </a:lnTo>
                    <a:lnTo>
                      <a:pt x="0" y="589"/>
                    </a:lnTo>
                    <a:lnTo>
                      <a:pt x="0" y="587"/>
                    </a:lnTo>
                    <a:lnTo>
                      <a:pt x="0" y="587"/>
                    </a:lnTo>
                    <a:lnTo>
                      <a:pt x="0" y="587"/>
                    </a:lnTo>
                    <a:close/>
                    <a:moveTo>
                      <a:pt x="0" y="546"/>
                    </a:moveTo>
                    <a:lnTo>
                      <a:pt x="0" y="529"/>
                    </a:lnTo>
                    <a:lnTo>
                      <a:pt x="0" y="527"/>
                    </a:lnTo>
                    <a:lnTo>
                      <a:pt x="0" y="525"/>
                    </a:lnTo>
                    <a:lnTo>
                      <a:pt x="1" y="525"/>
                    </a:lnTo>
                    <a:lnTo>
                      <a:pt x="1" y="525"/>
                    </a:lnTo>
                    <a:lnTo>
                      <a:pt x="3" y="525"/>
                    </a:lnTo>
                    <a:lnTo>
                      <a:pt x="3" y="525"/>
                    </a:lnTo>
                    <a:lnTo>
                      <a:pt x="5" y="529"/>
                    </a:lnTo>
                    <a:lnTo>
                      <a:pt x="5" y="546"/>
                    </a:lnTo>
                    <a:lnTo>
                      <a:pt x="3" y="548"/>
                    </a:lnTo>
                    <a:lnTo>
                      <a:pt x="1" y="549"/>
                    </a:lnTo>
                    <a:lnTo>
                      <a:pt x="0" y="548"/>
                    </a:lnTo>
                    <a:lnTo>
                      <a:pt x="0" y="548"/>
                    </a:lnTo>
                    <a:lnTo>
                      <a:pt x="0" y="546"/>
                    </a:lnTo>
                    <a:lnTo>
                      <a:pt x="0" y="546"/>
                    </a:lnTo>
                    <a:close/>
                    <a:moveTo>
                      <a:pt x="0" y="504"/>
                    </a:moveTo>
                    <a:lnTo>
                      <a:pt x="0" y="487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1" y="484"/>
                    </a:lnTo>
                    <a:lnTo>
                      <a:pt x="1" y="484"/>
                    </a:lnTo>
                    <a:lnTo>
                      <a:pt x="3" y="484"/>
                    </a:lnTo>
                    <a:lnTo>
                      <a:pt x="3" y="485"/>
                    </a:lnTo>
                    <a:lnTo>
                      <a:pt x="5" y="487"/>
                    </a:lnTo>
                    <a:lnTo>
                      <a:pt x="5" y="504"/>
                    </a:lnTo>
                    <a:lnTo>
                      <a:pt x="3" y="506"/>
                    </a:lnTo>
                    <a:lnTo>
                      <a:pt x="1" y="508"/>
                    </a:lnTo>
                    <a:lnTo>
                      <a:pt x="0" y="506"/>
                    </a:lnTo>
                    <a:lnTo>
                      <a:pt x="0" y="506"/>
                    </a:lnTo>
                    <a:lnTo>
                      <a:pt x="0" y="504"/>
                    </a:lnTo>
                    <a:lnTo>
                      <a:pt x="0" y="504"/>
                    </a:lnTo>
                    <a:close/>
                    <a:moveTo>
                      <a:pt x="0" y="463"/>
                    </a:moveTo>
                    <a:lnTo>
                      <a:pt x="0" y="446"/>
                    </a:lnTo>
                    <a:lnTo>
                      <a:pt x="0" y="444"/>
                    </a:lnTo>
                    <a:lnTo>
                      <a:pt x="0" y="444"/>
                    </a:lnTo>
                    <a:lnTo>
                      <a:pt x="1" y="442"/>
                    </a:lnTo>
                    <a:lnTo>
                      <a:pt x="1" y="442"/>
                    </a:lnTo>
                    <a:lnTo>
                      <a:pt x="3" y="442"/>
                    </a:lnTo>
                    <a:lnTo>
                      <a:pt x="3" y="444"/>
                    </a:lnTo>
                    <a:lnTo>
                      <a:pt x="5" y="446"/>
                    </a:lnTo>
                    <a:lnTo>
                      <a:pt x="5" y="463"/>
                    </a:lnTo>
                    <a:lnTo>
                      <a:pt x="3" y="465"/>
                    </a:lnTo>
                    <a:lnTo>
                      <a:pt x="1" y="467"/>
                    </a:lnTo>
                    <a:lnTo>
                      <a:pt x="0" y="465"/>
                    </a:lnTo>
                    <a:lnTo>
                      <a:pt x="0" y="465"/>
                    </a:lnTo>
                    <a:lnTo>
                      <a:pt x="0" y="463"/>
                    </a:lnTo>
                    <a:lnTo>
                      <a:pt x="0" y="463"/>
                    </a:lnTo>
                    <a:close/>
                    <a:moveTo>
                      <a:pt x="0" y="421"/>
                    </a:moveTo>
                    <a:lnTo>
                      <a:pt x="0" y="405"/>
                    </a:lnTo>
                    <a:lnTo>
                      <a:pt x="0" y="403"/>
                    </a:lnTo>
                    <a:lnTo>
                      <a:pt x="0" y="403"/>
                    </a:lnTo>
                    <a:lnTo>
                      <a:pt x="1" y="403"/>
                    </a:lnTo>
                    <a:lnTo>
                      <a:pt x="1" y="401"/>
                    </a:lnTo>
                    <a:lnTo>
                      <a:pt x="3" y="403"/>
                    </a:lnTo>
                    <a:lnTo>
                      <a:pt x="3" y="403"/>
                    </a:lnTo>
                    <a:lnTo>
                      <a:pt x="5" y="405"/>
                    </a:lnTo>
                    <a:lnTo>
                      <a:pt x="5" y="421"/>
                    </a:lnTo>
                    <a:lnTo>
                      <a:pt x="3" y="423"/>
                    </a:lnTo>
                    <a:lnTo>
                      <a:pt x="1" y="425"/>
                    </a:lnTo>
                    <a:lnTo>
                      <a:pt x="0" y="423"/>
                    </a:lnTo>
                    <a:lnTo>
                      <a:pt x="0" y="423"/>
                    </a:lnTo>
                    <a:lnTo>
                      <a:pt x="0" y="421"/>
                    </a:lnTo>
                    <a:lnTo>
                      <a:pt x="0" y="421"/>
                    </a:lnTo>
                    <a:close/>
                    <a:moveTo>
                      <a:pt x="0" y="380"/>
                    </a:moveTo>
                    <a:lnTo>
                      <a:pt x="0" y="363"/>
                    </a:lnTo>
                    <a:lnTo>
                      <a:pt x="0" y="361"/>
                    </a:lnTo>
                    <a:lnTo>
                      <a:pt x="0" y="361"/>
                    </a:lnTo>
                    <a:lnTo>
                      <a:pt x="1" y="361"/>
                    </a:lnTo>
                    <a:lnTo>
                      <a:pt x="1" y="361"/>
                    </a:lnTo>
                    <a:lnTo>
                      <a:pt x="3" y="361"/>
                    </a:lnTo>
                    <a:lnTo>
                      <a:pt x="3" y="361"/>
                    </a:lnTo>
                    <a:lnTo>
                      <a:pt x="5" y="363"/>
                    </a:lnTo>
                    <a:lnTo>
                      <a:pt x="5" y="380"/>
                    </a:lnTo>
                    <a:lnTo>
                      <a:pt x="3" y="384"/>
                    </a:lnTo>
                    <a:lnTo>
                      <a:pt x="1" y="384"/>
                    </a:lnTo>
                    <a:lnTo>
                      <a:pt x="0" y="384"/>
                    </a:lnTo>
                    <a:lnTo>
                      <a:pt x="0" y="382"/>
                    </a:lnTo>
                    <a:lnTo>
                      <a:pt x="0" y="380"/>
                    </a:lnTo>
                    <a:lnTo>
                      <a:pt x="0" y="380"/>
                    </a:lnTo>
                    <a:close/>
                    <a:moveTo>
                      <a:pt x="0" y="341"/>
                    </a:moveTo>
                    <a:lnTo>
                      <a:pt x="0" y="322"/>
                    </a:lnTo>
                    <a:lnTo>
                      <a:pt x="0" y="322"/>
                    </a:lnTo>
                    <a:lnTo>
                      <a:pt x="0" y="320"/>
                    </a:lnTo>
                    <a:lnTo>
                      <a:pt x="1" y="320"/>
                    </a:lnTo>
                    <a:lnTo>
                      <a:pt x="1" y="320"/>
                    </a:lnTo>
                    <a:lnTo>
                      <a:pt x="3" y="320"/>
                    </a:lnTo>
                    <a:lnTo>
                      <a:pt x="3" y="320"/>
                    </a:lnTo>
                    <a:lnTo>
                      <a:pt x="5" y="322"/>
                    </a:lnTo>
                    <a:lnTo>
                      <a:pt x="5" y="341"/>
                    </a:lnTo>
                    <a:lnTo>
                      <a:pt x="3" y="342"/>
                    </a:lnTo>
                    <a:lnTo>
                      <a:pt x="1" y="342"/>
                    </a:lnTo>
                    <a:lnTo>
                      <a:pt x="0" y="342"/>
                    </a:lnTo>
                    <a:lnTo>
                      <a:pt x="0" y="341"/>
                    </a:lnTo>
                    <a:lnTo>
                      <a:pt x="0" y="341"/>
                    </a:lnTo>
                    <a:lnTo>
                      <a:pt x="0" y="341"/>
                    </a:lnTo>
                    <a:close/>
                    <a:moveTo>
                      <a:pt x="0" y="299"/>
                    </a:moveTo>
                    <a:lnTo>
                      <a:pt x="0" y="280"/>
                    </a:lnTo>
                    <a:lnTo>
                      <a:pt x="0" y="280"/>
                    </a:lnTo>
                    <a:lnTo>
                      <a:pt x="0" y="278"/>
                    </a:lnTo>
                    <a:lnTo>
                      <a:pt x="1" y="278"/>
                    </a:lnTo>
                    <a:lnTo>
                      <a:pt x="1" y="278"/>
                    </a:lnTo>
                    <a:lnTo>
                      <a:pt x="3" y="278"/>
                    </a:lnTo>
                    <a:lnTo>
                      <a:pt x="3" y="278"/>
                    </a:lnTo>
                    <a:lnTo>
                      <a:pt x="5" y="280"/>
                    </a:lnTo>
                    <a:lnTo>
                      <a:pt x="5" y="299"/>
                    </a:lnTo>
                    <a:lnTo>
                      <a:pt x="3" y="301"/>
                    </a:lnTo>
                    <a:lnTo>
                      <a:pt x="1" y="301"/>
                    </a:lnTo>
                    <a:lnTo>
                      <a:pt x="0" y="301"/>
                    </a:lnTo>
                    <a:lnTo>
                      <a:pt x="0" y="299"/>
                    </a:lnTo>
                    <a:lnTo>
                      <a:pt x="0" y="299"/>
                    </a:lnTo>
                    <a:lnTo>
                      <a:pt x="0" y="299"/>
                    </a:lnTo>
                    <a:close/>
                    <a:moveTo>
                      <a:pt x="0" y="258"/>
                    </a:moveTo>
                    <a:lnTo>
                      <a:pt x="0" y="239"/>
                    </a:lnTo>
                    <a:lnTo>
                      <a:pt x="0" y="239"/>
                    </a:lnTo>
                    <a:lnTo>
                      <a:pt x="0" y="237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3" y="237"/>
                    </a:lnTo>
                    <a:lnTo>
                      <a:pt x="3" y="237"/>
                    </a:lnTo>
                    <a:lnTo>
                      <a:pt x="5" y="239"/>
                    </a:lnTo>
                    <a:lnTo>
                      <a:pt x="5" y="258"/>
                    </a:lnTo>
                    <a:lnTo>
                      <a:pt x="3" y="260"/>
                    </a:lnTo>
                    <a:lnTo>
                      <a:pt x="1" y="260"/>
                    </a:lnTo>
                    <a:lnTo>
                      <a:pt x="0" y="260"/>
                    </a:lnTo>
                    <a:lnTo>
                      <a:pt x="0" y="258"/>
                    </a:lnTo>
                    <a:lnTo>
                      <a:pt x="0" y="258"/>
                    </a:lnTo>
                    <a:lnTo>
                      <a:pt x="0" y="258"/>
                    </a:lnTo>
                    <a:close/>
                    <a:moveTo>
                      <a:pt x="0" y="216"/>
                    </a:moveTo>
                    <a:lnTo>
                      <a:pt x="0" y="199"/>
                    </a:lnTo>
                    <a:lnTo>
                      <a:pt x="0" y="198"/>
                    </a:lnTo>
                    <a:lnTo>
                      <a:pt x="0" y="196"/>
                    </a:lnTo>
                    <a:lnTo>
                      <a:pt x="1" y="196"/>
                    </a:lnTo>
                    <a:lnTo>
                      <a:pt x="1" y="196"/>
                    </a:lnTo>
                    <a:lnTo>
                      <a:pt x="3" y="196"/>
                    </a:lnTo>
                    <a:lnTo>
                      <a:pt x="3" y="196"/>
                    </a:lnTo>
                    <a:lnTo>
                      <a:pt x="5" y="199"/>
                    </a:lnTo>
                    <a:lnTo>
                      <a:pt x="5" y="216"/>
                    </a:lnTo>
                    <a:lnTo>
                      <a:pt x="3" y="218"/>
                    </a:lnTo>
                    <a:lnTo>
                      <a:pt x="1" y="220"/>
                    </a:lnTo>
                    <a:lnTo>
                      <a:pt x="0" y="218"/>
                    </a:lnTo>
                    <a:lnTo>
                      <a:pt x="0" y="218"/>
                    </a:lnTo>
                    <a:lnTo>
                      <a:pt x="0" y="216"/>
                    </a:lnTo>
                    <a:lnTo>
                      <a:pt x="0" y="216"/>
                    </a:lnTo>
                    <a:close/>
                    <a:moveTo>
                      <a:pt x="0" y="175"/>
                    </a:moveTo>
                    <a:lnTo>
                      <a:pt x="0" y="158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1" y="154"/>
                    </a:lnTo>
                    <a:lnTo>
                      <a:pt x="1" y="154"/>
                    </a:lnTo>
                    <a:lnTo>
                      <a:pt x="3" y="154"/>
                    </a:lnTo>
                    <a:lnTo>
                      <a:pt x="3" y="156"/>
                    </a:lnTo>
                    <a:lnTo>
                      <a:pt x="5" y="158"/>
                    </a:lnTo>
                    <a:lnTo>
                      <a:pt x="5" y="175"/>
                    </a:lnTo>
                    <a:lnTo>
                      <a:pt x="3" y="177"/>
                    </a:lnTo>
                    <a:lnTo>
                      <a:pt x="1" y="179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0" y="175"/>
                    </a:lnTo>
                    <a:lnTo>
                      <a:pt x="0" y="175"/>
                    </a:lnTo>
                    <a:close/>
                    <a:moveTo>
                      <a:pt x="0" y="134"/>
                    </a:moveTo>
                    <a:lnTo>
                      <a:pt x="0" y="117"/>
                    </a:lnTo>
                    <a:lnTo>
                      <a:pt x="0" y="115"/>
                    </a:lnTo>
                    <a:lnTo>
                      <a:pt x="0" y="115"/>
                    </a:lnTo>
                    <a:lnTo>
                      <a:pt x="1" y="113"/>
                    </a:lnTo>
                    <a:lnTo>
                      <a:pt x="1" y="113"/>
                    </a:lnTo>
                    <a:lnTo>
                      <a:pt x="3" y="113"/>
                    </a:lnTo>
                    <a:lnTo>
                      <a:pt x="3" y="115"/>
                    </a:lnTo>
                    <a:lnTo>
                      <a:pt x="5" y="117"/>
                    </a:lnTo>
                    <a:lnTo>
                      <a:pt x="5" y="134"/>
                    </a:lnTo>
                    <a:lnTo>
                      <a:pt x="3" y="136"/>
                    </a:lnTo>
                    <a:lnTo>
                      <a:pt x="1" y="137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34"/>
                    </a:lnTo>
                    <a:lnTo>
                      <a:pt x="0" y="134"/>
                    </a:lnTo>
                    <a:close/>
                    <a:moveTo>
                      <a:pt x="0" y="92"/>
                    </a:moveTo>
                    <a:lnTo>
                      <a:pt x="0" y="75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1" y="73"/>
                    </a:lnTo>
                    <a:lnTo>
                      <a:pt x="1" y="72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5" y="75"/>
                    </a:lnTo>
                    <a:lnTo>
                      <a:pt x="5" y="92"/>
                    </a:lnTo>
                    <a:lnTo>
                      <a:pt x="3" y="94"/>
                    </a:lnTo>
                    <a:lnTo>
                      <a:pt x="1" y="96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  <a:moveTo>
                      <a:pt x="0" y="51"/>
                    </a:moveTo>
                    <a:lnTo>
                      <a:pt x="0" y="34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1" y="32"/>
                    </a:lnTo>
                    <a:lnTo>
                      <a:pt x="3" y="32"/>
                    </a:lnTo>
                    <a:lnTo>
                      <a:pt x="3" y="32"/>
                    </a:lnTo>
                    <a:lnTo>
                      <a:pt x="5" y="34"/>
                    </a:lnTo>
                    <a:lnTo>
                      <a:pt x="5" y="51"/>
                    </a:lnTo>
                    <a:lnTo>
                      <a:pt x="3" y="55"/>
                    </a:lnTo>
                    <a:lnTo>
                      <a:pt x="1" y="55"/>
                    </a:lnTo>
                    <a:lnTo>
                      <a:pt x="0" y="55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51"/>
                    </a:lnTo>
                    <a:close/>
                    <a:moveTo>
                      <a:pt x="0" y="11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5" y="11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0" name="Rectangle 26"/>
              <p:cNvSpPr>
                <a:spLocks noChangeArrowheads="1"/>
              </p:cNvSpPr>
              <p:nvPr/>
            </p:nvSpPr>
            <p:spPr bwMode="auto">
              <a:xfrm>
                <a:off x="2375" y="683"/>
                <a:ext cx="162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Symbol" pitchFamily="18" charset="2"/>
                  </a:rPr>
                  <a:t>a</a:t>
                </a:r>
                <a:endParaRPr lang="en-US"/>
              </a:p>
            </p:txBody>
          </p:sp>
          <p:sp>
            <p:nvSpPr>
              <p:cNvPr id="246811" name="Freeform 27"/>
              <p:cNvSpPr>
                <a:spLocks/>
              </p:cNvSpPr>
              <p:nvPr/>
            </p:nvSpPr>
            <p:spPr bwMode="auto">
              <a:xfrm>
                <a:off x="2333" y="1005"/>
                <a:ext cx="162" cy="4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17" y="0"/>
                  </a:cxn>
                  <a:cxn ang="0">
                    <a:pos x="23" y="0"/>
                  </a:cxn>
                  <a:cxn ang="0">
                    <a:pos x="30" y="0"/>
                  </a:cxn>
                  <a:cxn ang="0">
                    <a:pos x="36" y="0"/>
                  </a:cxn>
                  <a:cxn ang="0">
                    <a:pos x="42" y="2"/>
                  </a:cxn>
                  <a:cxn ang="0">
                    <a:pos x="51" y="2"/>
                  </a:cxn>
                  <a:cxn ang="0">
                    <a:pos x="61" y="3"/>
                  </a:cxn>
                  <a:cxn ang="0">
                    <a:pos x="68" y="5"/>
                  </a:cxn>
                  <a:cxn ang="0">
                    <a:pos x="76" y="7"/>
                  </a:cxn>
                  <a:cxn ang="0">
                    <a:pos x="85" y="11"/>
                  </a:cxn>
                  <a:cxn ang="0">
                    <a:pos x="96" y="13"/>
                  </a:cxn>
                  <a:cxn ang="0">
                    <a:pos x="108" y="17"/>
                  </a:cxn>
                  <a:cxn ang="0">
                    <a:pos x="119" y="22"/>
                  </a:cxn>
                  <a:cxn ang="0">
                    <a:pos x="128" y="28"/>
                  </a:cxn>
                  <a:cxn ang="0">
                    <a:pos x="138" y="32"/>
                  </a:cxn>
                  <a:cxn ang="0">
                    <a:pos x="147" y="37"/>
                  </a:cxn>
                  <a:cxn ang="0">
                    <a:pos x="156" y="41"/>
                  </a:cxn>
                  <a:cxn ang="0">
                    <a:pos x="162" y="43"/>
                  </a:cxn>
                </a:cxnLst>
                <a:rect l="0" t="0" r="r" b="b"/>
                <a:pathLst>
                  <a:path w="162" h="43">
                    <a:moveTo>
                      <a:pt x="0" y="0"/>
                    </a:moveTo>
                    <a:lnTo>
                      <a:pt x="8" y="0"/>
                    </a:lnTo>
                    <a:lnTo>
                      <a:pt x="17" y="0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2"/>
                    </a:lnTo>
                    <a:lnTo>
                      <a:pt x="51" y="2"/>
                    </a:lnTo>
                    <a:lnTo>
                      <a:pt x="61" y="3"/>
                    </a:lnTo>
                    <a:lnTo>
                      <a:pt x="68" y="5"/>
                    </a:lnTo>
                    <a:lnTo>
                      <a:pt x="76" y="7"/>
                    </a:lnTo>
                    <a:lnTo>
                      <a:pt x="85" y="11"/>
                    </a:lnTo>
                    <a:lnTo>
                      <a:pt x="96" y="13"/>
                    </a:lnTo>
                    <a:lnTo>
                      <a:pt x="108" y="17"/>
                    </a:lnTo>
                    <a:lnTo>
                      <a:pt x="119" y="22"/>
                    </a:lnTo>
                    <a:lnTo>
                      <a:pt x="128" y="28"/>
                    </a:lnTo>
                    <a:lnTo>
                      <a:pt x="138" y="32"/>
                    </a:lnTo>
                    <a:lnTo>
                      <a:pt x="147" y="37"/>
                    </a:lnTo>
                    <a:lnTo>
                      <a:pt x="156" y="41"/>
                    </a:lnTo>
                    <a:lnTo>
                      <a:pt x="162" y="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2" name="Freeform 28"/>
              <p:cNvSpPr>
                <a:spLocks noEditPoints="1"/>
              </p:cNvSpPr>
              <p:nvPr/>
            </p:nvSpPr>
            <p:spPr bwMode="auto">
              <a:xfrm>
                <a:off x="2330" y="602"/>
                <a:ext cx="434" cy="6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6"/>
                  </a:cxn>
                  <a:cxn ang="0">
                    <a:pos x="1" y="6"/>
                  </a:cxn>
                  <a:cxn ang="0">
                    <a:pos x="1" y="0"/>
                  </a:cxn>
                  <a:cxn ang="0">
                    <a:pos x="62" y="0"/>
                  </a:cxn>
                  <a:cxn ang="0">
                    <a:pos x="64" y="2"/>
                  </a:cxn>
                  <a:cxn ang="0">
                    <a:pos x="62" y="6"/>
                  </a:cxn>
                  <a:cxn ang="0">
                    <a:pos x="41" y="2"/>
                  </a:cxn>
                  <a:cxn ang="0">
                    <a:pos x="45" y="0"/>
                  </a:cxn>
                  <a:cxn ang="0">
                    <a:pos x="105" y="0"/>
                  </a:cxn>
                  <a:cxn ang="0">
                    <a:pos x="105" y="6"/>
                  </a:cxn>
                  <a:cxn ang="0">
                    <a:pos x="84" y="6"/>
                  </a:cxn>
                  <a:cxn ang="0">
                    <a:pos x="84" y="0"/>
                  </a:cxn>
                  <a:cxn ang="0">
                    <a:pos x="144" y="0"/>
                  </a:cxn>
                  <a:cxn ang="0">
                    <a:pos x="146" y="2"/>
                  </a:cxn>
                  <a:cxn ang="0">
                    <a:pos x="144" y="6"/>
                  </a:cxn>
                  <a:cxn ang="0">
                    <a:pos x="124" y="2"/>
                  </a:cxn>
                  <a:cxn ang="0">
                    <a:pos x="126" y="0"/>
                  </a:cxn>
                  <a:cxn ang="0">
                    <a:pos x="188" y="0"/>
                  </a:cxn>
                  <a:cxn ang="0">
                    <a:pos x="188" y="6"/>
                  </a:cxn>
                  <a:cxn ang="0">
                    <a:pos x="167" y="6"/>
                  </a:cxn>
                  <a:cxn ang="0">
                    <a:pos x="167" y="0"/>
                  </a:cxn>
                  <a:cxn ang="0">
                    <a:pos x="225" y="0"/>
                  </a:cxn>
                  <a:cxn ang="0">
                    <a:pos x="229" y="2"/>
                  </a:cxn>
                  <a:cxn ang="0">
                    <a:pos x="225" y="6"/>
                  </a:cxn>
                  <a:cxn ang="0">
                    <a:pos x="205" y="2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9" y="6"/>
                  </a:cxn>
                  <a:cxn ang="0">
                    <a:pos x="248" y="6"/>
                  </a:cxn>
                  <a:cxn ang="0">
                    <a:pos x="248" y="0"/>
                  </a:cxn>
                  <a:cxn ang="0">
                    <a:pos x="308" y="0"/>
                  </a:cxn>
                  <a:cxn ang="0">
                    <a:pos x="312" y="2"/>
                  </a:cxn>
                  <a:cxn ang="0">
                    <a:pos x="308" y="6"/>
                  </a:cxn>
                  <a:cxn ang="0">
                    <a:pos x="287" y="2"/>
                  </a:cxn>
                  <a:cxn ang="0">
                    <a:pos x="291" y="0"/>
                  </a:cxn>
                  <a:cxn ang="0">
                    <a:pos x="351" y="0"/>
                  </a:cxn>
                  <a:cxn ang="0">
                    <a:pos x="351" y="6"/>
                  </a:cxn>
                  <a:cxn ang="0">
                    <a:pos x="331" y="6"/>
                  </a:cxn>
                  <a:cxn ang="0">
                    <a:pos x="331" y="0"/>
                  </a:cxn>
                  <a:cxn ang="0">
                    <a:pos x="391" y="0"/>
                  </a:cxn>
                  <a:cxn ang="0">
                    <a:pos x="393" y="2"/>
                  </a:cxn>
                  <a:cxn ang="0">
                    <a:pos x="391" y="6"/>
                  </a:cxn>
                  <a:cxn ang="0">
                    <a:pos x="370" y="2"/>
                  </a:cxn>
                  <a:cxn ang="0">
                    <a:pos x="374" y="0"/>
                  </a:cxn>
                  <a:cxn ang="0">
                    <a:pos x="434" y="0"/>
                  </a:cxn>
                  <a:cxn ang="0">
                    <a:pos x="434" y="6"/>
                  </a:cxn>
                  <a:cxn ang="0">
                    <a:pos x="414" y="6"/>
                  </a:cxn>
                  <a:cxn ang="0">
                    <a:pos x="414" y="0"/>
                  </a:cxn>
                </a:cxnLst>
                <a:rect l="0" t="0" r="r" b="b"/>
                <a:pathLst>
                  <a:path w="434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3" y="6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6"/>
                    </a:lnTo>
                    <a:lnTo>
                      <a:pt x="103" y="6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4" y="6"/>
                    </a:lnTo>
                    <a:lnTo>
                      <a:pt x="82" y="6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6"/>
                    </a:lnTo>
                    <a:lnTo>
                      <a:pt x="144" y="6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6" y="6"/>
                    </a:lnTo>
                    <a:lnTo>
                      <a:pt x="124" y="6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6"/>
                    </a:lnTo>
                    <a:lnTo>
                      <a:pt x="186" y="6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7" y="6"/>
                    </a:lnTo>
                    <a:lnTo>
                      <a:pt x="165" y="6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6"/>
                    </a:lnTo>
                    <a:lnTo>
                      <a:pt x="227" y="6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6"/>
                    </a:lnTo>
                    <a:lnTo>
                      <a:pt x="207" y="6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6"/>
                    </a:lnTo>
                    <a:lnTo>
                      <a:pt x="269" y="6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6"/>
                    </a:lnTo>
                    <a:lnTo>
                      <a:pt x="248" y="6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6"/>
                    </a:lnTo>
                    <a:lnTo>
                      <a:pt x="310" y="6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6"/>
                    </a:lnTo>
                    <a:lnTo>
                      <a:pt x="289" y="6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6"/>
                    </a:lnTo>
                    <a:lnTo>
                      <a:pt x="351" y="6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6"/>
                    </a:lnTo>
                    <a:lnTo>
                      <a:pt x="331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6"/>
                    </a:lnTo>
                    <a:lnTo>
                      <a:pt x="393" y="6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2" y="6"/>
                    </a:lnTo>
                    <a:lnTo>
                      <a:pt x="370" y="6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6"/>
                    </a:lnTo>
                    <a:lnTo>
                      <a:pt x="432" y="6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4" y="6"/>
                    </a:lnTo>
                    <a:lnTo>
                      <a:pt x="412" y="6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5" name="Freeform 61"/>
              <p:cNvSpPr>
                <a:spLocks noEditPoints="1"/>
              </p:cNvSpPr>
              <p:nvPr/>
            </p:nvSpPr>
            <p:spPr bwMode="auto">
              <a:xfrm>
                <a:off x="1953" y="2561"/>
                <a:ext cx="47" cy="935"/>
              </a:xfrm>
              <a:custGeom>
                <a:avLst/>
                <a:gdLst/>
                <a:ahLst/>
                <a:cxnLst>
                  <a:cxn ang="0">
                    <a:pos x="21" y="933"/>
                  </a:cxn>
                  <a:cxn ang="0">
                    <a:pos x="21" y="39"/>
                  </a:cxn>
                  <a:cxn ang="0">
                    <a:pos x="21" y="37"/>
                  </a:cxn>
                  <a:cxn ang="0">
                    <a:pos x="21" y="37"/>
                  </a:cxn>
                  <a:cxn ang="0">
                    <a:pos x="23" y="35"/>
                  </a:cxn>
                  <a:cxn ang="0">
                    <a:pos x="25" y="35"/>
                  </a:cxn>
                  <a:cxn ang="0">
                    <a:pos x="25" y="35"/>
                  </a:cxn>
                  <a:cxn ang="0">
                    <a:pos x="27" y="37"/>
                  </a:cxn>
                  <a:cxn ang="0">
                    <a:pos x="27" y="39"/>
                  </a:cxn>
                  <a:cxn ang="0">
                    <a:pos x="27" y="933"/>
                  </a:cxn>
                  <a:cxn ang="0">
                    <a:pos x="27" y="935"/>
                  </a:cxn>
                  <a:cxn ang="0">
                    <a:pos x="25" y="935"/>
                  </a:cxn>
                  <a:cxn ang="0">
                    <a:pos x="21" y="935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0" y="47"/>
                  </a:cxn>
                  <a:cxn ang="0">
                    <a:pos x="25" y="0"/>
                  </a:cxn>
                  <a:cxn ang="0">
                    <a:pos x="47" y="47"/>
                  </a:cxn>
                  <a:cxn ang="0">
                    <a:pos x="0" y="47"/>
                  </a:cxn>
                </a:cxnLst>
                <a:rect l="0" t="0" r="r" b="b"/>
                <a:pathLst>
                  <a:path w="47" h="935">
                    <a:moveTo>
                      <a:pt x="21" y="933"/>
                    </a:moveTo>
                    <a:lnTo>
                      <a:pt x="21" y="39"/>
                    </a:lnTo>
                    <a:lnTo>
                      <a:pt x="21" y="37"/>
                    </a:lnTo>
                    <a:lnTo>
                      <a:pt x="21" y="37"/>
                    </a:lnTo>
                    <a:lnTo>
                      <a:pt x="23" y="35"/>
                    </a:lnTo>
                    <a:lnTo>
                      <a:pt x="25" y="35"/>
                    </a:lnTo>
                    <a:lnTo>
                      <a:pt x="25" y="35"/>
                    </a:lnTo>
                    <a:lnTo>
                      <a:pt x="27" y="37"/>
                    </a:lnTo>
                    <a:lnTo>
                      <a:pt x="27" y="39"/>
                    </a:lnTo>
                    <a:lnTo>
                      <a:pt x="27" y="933"/>
                    </a:lnTo>
                    <a:lnTo>
                      <a:pt x="27" y="935"/>
                    </a:lnTo>
                    <a:lnTo>
                      <a:pt x="25" y="935"/>
                    </a:lnTo>
                    <a:lnTo>
                      <a:pt x="21" y="935"/>
                    </a:lnTo>
                    <a:lnTo>
                      <a:pt x="21" y="933"/>
                    </a:lnTo>
                    <a:lnTo>
                      <a:pt x="21" y="933"/>
                    </a:lnTo>
                    <a:lnTo>
                      <a:pt x="21" y="933"/>
                    </a:lnTo>
                    <a:close/>
                    <a:moveTo>
                      <a:pt x="0" y="47"/>
                    </a:moveTo>
                    <a:lnTo>
                      <a:pt x="25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6" name="Rectangle 62"/>
              <p:cNvSpPr>
                <a:spLocks noChangeArrowheads="1"/>
              </p:cNvSpPr>
              <p:nvPr/>
            </p:nvSpPr>
            <p:spPr bwMode="auto">
              <a:xfrm>
                <a:off x="2027" y="2769"/>
                <a:ext cx="1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/>
              </a:p>
            </p:txBody>
          </p:sp>
          <p:sp>
            <p:nvSpPr>
              <p:cNvPr id="246847" name="Rectangle 63"/>
              <p:cNvSpPr>
                <a:spLocks noChangeArrowheads="1"/>
              </p:cNvSpPr>
              <p:nvPr/>
            </p:nvSpPr>
            <p:spPr bwMode="auto">
              <a:xfrm>
                <a:off x="2111" y="2356"/>
                <a:ext cx="107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gz</a:t>
                </a:r>
                <a:endParaRPr lang="en-US"/>
              </a:p>
            </p:txBody>
          </p:sp>
          <p:sp>
            <p:nvSpPr>
              <p:cNvPr id="246848" name="Rectangle 64"/>
              <p:cNvSpPr>
                <a:spLocks noChangeArrowheads="1"/>
              </p:cNvSpPr>
              <p:nvPr/>
            </p:nvSpPr>
            <p:spPr bwMode="auto">
              <a:xfrm>
                <a:off x="1790" y="2356"/>
                <a:ext cx="60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p</a:t>
                </a:r>
                <a:endParaRPr lang="en-US"/>
              </a:p>
            </p:txBody>
          </p:sp>
          <p:sp>
            <p:nvSpPr>
              <p:cNvPr id="246849" name="Rectangle 65"/>
              <p:cNvSpPr>
                <a:spLocks noChangeArrowheads="1"/>
              </p:cNvSpPr>
              <p:nvPr/>
            </p:nvSpPr>
            <p:spPr bwMode="auto">
              <a:xfrm>
                <a:off x="2045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Symbol" pitchFamily="18" charset="2"/>
                  </a:rPr>
                  <a:t>r</a:t>
                </a:r>
                <a:endParaRPr lang="en-US"/>
              </a:p>
            </p:txBody>
          </p:sp>
          <p:sp>
            <p:nvSpPr>
              <p:cNvPr id="246850" name="Rectangle 66"/>
              <p:cNvSpPr>
                <a:spLocks noChangeArrowheads="1"/>
              </p:cNvSpPr>
              <p:nvPr/>
            </p:nvSpPr>
            <p:spPr bwMode="auto">
              <a:xfrm>
                <a:off x="1972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-</a:t>
                </a:r>
                <a:endParaRPr lang="en-US"/>
              </a:p>
            </p:txBody>
          </p:sp>
          <p:sp>
            <p:nvSpPr>
              <p:cNvPr id="246851" name="Rectangle 67"/>
              <p:cNvSpPr>
                <a:spLocks noChangeArrowheads="1"/>
              </p:cNvSpPr>
              <p:nvPr/>
            </p:nvSpPr>
            <p:spPr bwMode="auto">
              <a:xfrm>
                <a:off x="1878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52" name="Line 68"/>
              <p:cNvSpPr>
                <a:spLocks noChangeShapeType="1"/>
              </p:cNvSpPr>
              <p:nvPr/>
            </p:nvSpPr>
            <p:spPr bwMode="auto">
              <a:xfrm>
                <a:off x="1933" y="3494"/>
                <a:ext cx="9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65" name="Rectangle 81"/>
              <p:cNvSpPr>
                <a:spLocks noChangeArrowheads="1"/>
              </p:cNvSpPr>
              <p:nvPr/>
            </p:nvSpPr>
            <p:spPr bwMode="auto">
              <a:xfrm>
                <a:off x="1201" y="1716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66" name="Rectangle 82"/>
              <p:cNvSpPr>
                <a:spLocks noChangeArrowheads="1"/>
              </p:cNvSpPr>
              <p:nvPr/>
            </p:nvSpPr>
            <p:spPr bwMode="auto">
              <a:xfrm>
                <a:off x="946" y="1716"/>
                <a:ext cx="21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half</a:t>
                </a:r>
                <a:endParaRPr lang="en-US"/>
              </a:p>
            </p:txBody>
          </p:sp>
          <p:sp>
            <p:nvSpPr>
              <p:cNvPr id="246867" name="Rectangle 83"/>
              <p:cNvSpPr>
                <a:spLocks noChangeArrowheads="1"/>
              </p:cNvSpPr>
              <p:nvPr/>
            </p:nvSpPr>
            <p:spPr bwMode="auto">
              <a:xfrm>
                <a:off x="653" y="1716"/>
                <a:ext cx="23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with</a:t>
                </a:r>
                <a:endParaRPr lang="en-US"/>
              </a:p>
            </p:txBody>
          </p:sp>
          <p:sp>
            <p:nvSpPr>
              <p:cNvPr id="246868" name="Rectangle 84"/>
              <p:cNvSpPr>
                <a:spLocks noChangeArrowheads="1"/>
              </p:cNvSpPr>
              <p:nvPr/>
            </p:nvSpPr>
            <p:spPr bwMode="auto">
              <a:xfrm>
                <a:off x="128" y="1716"/>
                <a:ext cx="4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compare</a:t>
                </a:r>
                <a:endParaRPr lang="en-US"/>
              </a:p>
            </p:txBody>
          </p:sp>
          <p:sp>
            <p:nvSpPr>
              <p:cNvPr id="246869" name="Rectangle 85"/>
              <p:cNvSpPr>
                <a:spLocks noChangeArrowheads="1"/>
              </p:cNvSpPr>
              <p:nvPr/>
            </p:nvSpPr>
            <p:spPr bwMode="auto">
              <a:xfrm>
                <a:off x="1488" y="1515"/>
                <a:ext cx="128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be</a:t>
                </a:r>
                <a:endParaRPr lang="en-US"/>
              </a:p>
            </p:txBody>
          </p:sp>
          <p:sp>
            <p:nvSpPr>
              <p:cNvPr id="246870" name="Rectangle 86"/>
              <p:cNvSpPr>
                <a:spLocks noChangeArrowheads="1"/>
              </p:cNvSpPr>
              <p:nvPr/>
            </p:nvSpPr>
            <p:spPr bwMode="auto">
              <a:xfrm>
                <a:off x="1197" y="1515"/>
                <a:ext cx="257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must</a:t>
                </a:r>
                <a:endParaRPr lang="en-US"/>
              </a:p>
            </p:txBody>
          </p:sp>
          <p:sp>
            <p:nvSpPr>
              <p:cNvPr id="246871" name="Rectangle 87"/>
              <p:cNvSpPr>
                <a:spLocks noChangeArrowheads="1"/>
              </p:cNvSpPr>
              <p:nvPr/>
            </p:nvSpPr>
            <p:spPr bwMode="auto">
              <a:xfrm>
                <a:off x="762" y="1515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72" name="Rectangle 88"/>
              <p:cNvSpPr>
                <a:spLocks noChangeArrowheads="1"/>
              </p:cNvSpPr>
              <p:nvPr/>
            </p:nvSpPr>
            <p:spPr bwMode="auto">
              <a:xfrm>
                <a:off x="134" y="1515"/>
                <a:ext cx="513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Meniscus</a:t>
                </a:r>
                <a:endParaRPr lang="en-US"/>
              </a:p>
            </p:txBody>
          </p:sp>
          <p:sp>
            <p:nvSpPr>
              <p:cNvPr id="246881" name="Rectangle 97"/>
              <p:cNvSpPr>
                <a:spLocks noChangeArrowheads="1"/>
              </p:cNvSpPr>
              <p:nvPr/>
            </p:nvSpPr>
            <p:spPr bwMode="auto">
              <a:xfrm>
                <a:off x="657" y="1500"/>
                <a:ext cx="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92" name="Rectangle 108"/>
              <p:cNvSpPr>
                <a:spLocks noChangeArrowheads="1"/>
              </p:cNvSpPr>
              <p:nvPr/>
            </p:nvSpPr>
            <p:spPr bwMode="auto">
              <a:xfrm>
                <a:off x="1613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/>
              </a:p>
            </p:txBody>
          </p:sp>
          <p:sp>
            <p:nvSpPr>
              <p:cNvPr id="246893" name="Rectangle 109"/>
              <p:cNvSpPr>
                <a:spLocks noChangeArrowheads="1"/>
              </p:cNvSpPr>
              <p:nvPr/>
            </p:nvSpPr>
            <p:spPr bwMode="auto">
              <a:xfrm>
                <a:off x="1150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(</a:t>
                </a:r>
                <a:endParaRPr lang="en-US"/>
              </a:p>
            </p:txBody>
          </p:sp>
          <p:sp>
            <p:nvSpPr>
              <p:cNvPr id="246896" name="Rectangle 112"/>
              <p:cNvSpPr>
                <a:spLocks noChangeArrowheads="1"/>
              </p:cNvSpPr>
              <p:nvPr/>
            </p:nvSpPr>
            <p:spPr bwMode="auto">
              <a:xfrm>
                <a:off x="256" y="202"/>
                <a:ext cx="845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400">
                    <a:solidFill>
                      <a:srgbClr val="000000"/>
                    </a:solidFill>
                  </a:rPr>
                  <a:t>Capillarity</a:t>
                </a:r>
                <a:endParaRPr lang="en-US"/>
              </a:p>
            </p:txBody>
          </p:sp>
          <p:sp>
            <p:nvSpPr>
              <p:cNvPr id="246897" name="Rectangle 113"/>
              <p:cNvSpPr>
                <a:spLocks noChangeArrowheads="1"/>
              </p:cNvSpPr>
              <p:nvPr/>
            </p:nvSpPr>
            <p:spPr bwMode="auto">
              <a:xfrm>
                <a:off x="256" y="391"/>
                <a:ext cx="828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246898" name="Object 114"/>
              <p:cNvGraphicFramePr>
                <a:graphicFrameLocks noChangeAspect="1"/>
              </p:cNvGraphicFramePr>
              <p:nvPr/>
            </p:nvGraphicFramePr>
            <p:xfrm>
              <a:off x="0" y="1979"/>
              <a:ext cx="1552" cy="8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933" name="Equation" r:id="rId4" imgW="1752480" imgH="914400" progId="Equation.3">
                      <p:embed/>
                    </p:oleObj>
                  </mc:Choice>
                  <mc:Fallback>
                    <p:oleObj name="Equation" r:id="rId4" imgW="1752480" imgH="914400" progId="Equation.3">
                      <p:embed/>
                      <p:pic>
                        <p:nvPicPr>
                          <p:cNvPr id="0" name="Picture 1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1979"/>
                            <a:ext cx="1552" cy="81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46900" name="Object 116"/>
            <p:cNvGraphicFramePr>
              <a:graphicFrameLocks noChangeAspect="1"/>
            </p:cNvGraphicFramePr>
            <p:nvPr/>
          </p:nvGraphicFramePr>
          <p:xfrm>
            <a:off x="3424" y="709"/>
            <a:ext cx="2178" cy="1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934" name="Equation" r:id="rId6" imgW="1193760" imgH="927000" progId="Equation.3">
                    <p:embed/>
                  </p:oleObj>
                </mc:Choice>
                <mc:Fallback>
                  <p:oleObj name="Equation" r:id="rId6" imgW="1193760" imgH="927000" progId="Equation.3">
                    <p:embed/>
                    <p:pic>
                      <p:nvPicPr>
                        <p:cNvPr id="0" name="Picture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4" y="709"/>
                          <a:ext cx="2178" cy="16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55763"/>
            <a:ext cx="9144000" cy="354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3" cstate="print"/>
          <a:srcRect l="19699" r="21979" b="15654"/>
          <a:stretch>
            <a:fillRect/>
          </a:stretch>
        </p:blipFill>
        <p:spPr bwMode="auto">
          <a:xfrm>
            <a:off x="539750" y="373063"/>
            <a:ext cx="7308850" cy="611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3" cstate="print"/>
          <a:srcRect b="10425"/>
          <a:stretch>
            <a:fillRect/>
          </a:stretch>
        </p:blipFill>
        <p:spPr bwMode="auto">
          <a:xfrm>
            <a:off x="0" y="0"/>
            <a:ext cx="8243888" cy="653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3" cstate="print"/>
          <a:srcRect b="14865"/>
          <a:stretch>
            <a:fillRect/>
          </a:stretch>
        </p:blipFill>
        <p:spPr bwMode="auto">
          <a:xfrm>
            <a:off x="1042988" y="690563"/>
            <a:ext cx="7596187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Specific yield</a:t>
            </a:r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1628775"/>
            <a:ext cx="9217026" cy="482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groundwater flow: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Only if some form of storage is available</a:t>
            </a:r>
          </a:p>
          <a:p>
            <a:r>
              <a:rPr lang="en-US"/>
              <a:t>Without storage pressures would spread at (almost) infinite speed, --- the flow system would be steady</a:t>
            </a:r>
          </a:p>
          <a:p>
            <a:r>
              <a:rPr lang="en-US"/>
              <a:t>Every physical system shows at least initially some dynamics in storing energy, momentum or mass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todd_6_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113" y="161925"/>
            <a:ext cx="7092950" cy="669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todd_6_0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350" y="0"/>
            <a:ext cx="6223000" cy="648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0" y="1866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682625" y="406400"/>
          <a:ext cx="8012113" cy="567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2" name="Worksheet" r:id="rId4" imgW="6829322" imgH="4838872" progId="Excel.Sheet.8">
                  <p:embed/>
                </p:oleObj>
              </mc:Choice>
              <mc:Fallback>
                <p:oleObj name="Worksheet" r:id="rId4" imgW="6829322" imgH="4838872" progId="Excel.Shee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406400"/>
                        <a:ext cx="8012113" cy="567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AutoShape 6">
            <a:hlinkClick r:id="rId6" action="ppaction://hlinkfile"/>
          </p:cNvPr>
          <p:cNvSpPr>
            <a:spLocks noChangeArrowheads="1"/>
          </p:cNvSpPr>
          <p:nvPr/>
        </p:nvSpPr>
        <p:spPr bwMode="auto">
          <a:xfrm>
            <a:off x="7885113" y="6308725"/>
            <a:ext cx="1258887" cy="549275"/>
          </a:xfrm>
          <a:prstGeom prst="rightArrow">
            <a:avLst>
              <a:gd name="adj1" fmla="val 50000"/>
              <a:gd name="adj2" fmla="val 572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Elastic storage</a:t>
            </a:r>
            <a:br>
              <a:rPr lang="en-US" sz="4000"/>
            </a:br>
            <a:r>
              <a:rPr lang="en-US" sz="4000"/>
              <a:t>(semi)-confined aquifers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Specific (elastic) storage </a:t>
            </a:r>
            <a:r>
              <a:rPr lang="en-US" i="1"/>
              <a:t>S</a:t>
            </a:r>
            <a:r>
              <a:rPr lang="en-US" i="1" baseline="-25000"/>
              <a:t>s</a:t>
            </a:r>
          </a:p>
          <a:p>
            <a:r>
              <a:rPr lang="en-US"/>
              <a:t>Elastic storage of aquifer </a:t>
            </a:r>
            <a:r>
              <a:rPr lang="en-US" i="1"/>
              <a:t>S</a:t>
            </a:r>
          </a:p>
          <a:p>
            <a:r>
              <a:rPr lang="en-US"/>
              <a:t>Barometric efficiency</a:t>
            </a:r>
          </a:p>
          <a:p>
            <a:r>
              <a:rPr lang="en-US"/>
              <a:t>Loading efficiency</a:t>
            </a:r>
          </a:p>
          <a:p>
            <a:r>
              <a:rPr lang="en-US"/>
              <a:t>Earth tide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7438"/>
            <a:ext cx="9144000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28" name="Picture 4" descr="todd_6_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350" y="44450"/>
            <a:ext cx="6205538" cy="68214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6" name="Picture 4" descr="todd_6_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333375"/>
            <a:ext cx="8064500" cy="37528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TwoSpr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863600"/>
            <a:ext cx="57023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64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Aquif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257300"/>
            <a:ext cx="5181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09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Pressure changes in and on the soil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Change in overburden</a:t>
            </a:r>
          </a:p>
          <a:p>
            <a:pPr lvl="1">
              <a:lnSpc>
                <a:spcPct val="90000"/>
              </a:lnSpc>
            </a:pPr>
            <a:r>
              <a:rPr lang="en-US"/>
              <a:t>Loading</a:t>
            </a:r>
          </a:p>
          <a:p>
            <a:pPr lvl="1">
              <a:lnSpc>
                <a:spcPct val="90000"/>
              </a:lnSpc>
            </a:pPr>
            <a:r>
              <a:rPr lang="en-US"/>
              <a:t>Tides</a:t>
            </a:r>
          </a:p>
          <a:p>
            <a:pPr>
              <a:lnSpc>
                <a:spcPct val="90000"/>
              </a:lnSpc>
            </a:pPr>
            <a:r>
              <a:rPr lang="en-US"/>
              <a:t>Change in atmospheric pressure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Note: These pressure changes only affect heads in (semi)confined aquifers 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Groundwater systems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Some systems react fast</a:t>
            </a:r>
          </a:p>
          <a:p>
            <a:r>
              <a:rPr lang="en-US"/>
              <a:t>Others react extremely slowly; it may take hundreds or even thousands of years before an equilibrium is finally reached</a:t>
            </a:r>
          </a:p>
          <a:p>
            <a:r>
              <a:rPr lang="en-US"/>
              <a:t>For example: Kalahari, &gt; 10000 years</a:t>
            </a:r>
          </a:p>
          <a:p>
            <a:r>
              <a:rPr lang="en-US"/>
              <a:t>Small parcel between ditches, 2 days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500" name="Picture 4" descr="todd_6_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088" y="692150"/>
            <a:ext cx="7993062" cy="568483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3" cstate="print"/>
          <a:srcRect r="5202" b="2844"/>
          <a:stretch>
            <a:fillRect/>
          </a:stretch>
        </p:blipFill>
        <p:spPr bwMode="auto">
          <a:xfrm>
            <a:off x="0" y="-38100"/>
            <a:ext cx="8604250" cy="694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 cstate="print"/>
          <a:srcRect l="3932" r="2284" b="5368"/>
          <a:stretch>
            <a:fillRect/>
          </a:stretch>
        </p:blipFill>
        <p:spPr bwMode="auto">
          <a:xfrm>
            <a:off x="0" y="774700"/>
            <a:ext cx="9144000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22" name="Group 2"/>
          <p:cNvGrpSpPr>
            <a:grpSpLocks/>
          </p:cNvGrpSpPr>
          <p:nvPr/>
        </p:nvGrpSpPr>
        <p:grpSpPr bwMode="auto">
          <a:xfrm>
            <a:off x="684213" y="1027113"/>
            <a:ext cx="8135937" cy="5641975"/>
            <a:chOff x="431" y="391"/>
            <a:chExt cx="5125" cy="3554"/>
          </a:xfrm>
        </p:grpSpPr>
        <p:sp>
          <p:nvSpPr>
            <p:cNvPr id="209923" name="Rectangle 3"/>
            <p:cNvSpPr>
              <a:spLocks noChangeArrowheads="1"/>
            </p:cNvSpPr>
            <p:nvPr/>
          </p:nvSpPr>
          <p:spPr bwMode="auto">
            <a:xfrm>
              <a:off x="4165" y="1253"/>
              <a:ext cx="272" cy="163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24" name="Rectangle 4" descr="Dark upward diagonal"/>
            <p:cNvSpPr>
              <a:spLocks noChangeArrowheads="1"/>
            </p:cNvSpPr>
            <p:nvPr/>
          </p:nvSpPr>
          <p:spPr bwMode="auto">
            <a:xfrm>
              <a:off x="4165" y="2886"/>
              <a:ext cx="272" cy="227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25" name="AutoShape 5"/>
            <p:cNvSpPr>
              <a:spLocks noChangeArrowheads="1"/>
            </p:cNvSpPr>
            <p:nvPr/>
          </p:nvSpPr>
          <p:spPr bwMode="auto">
            <a:xfrm rot="10800000">
              <a:off x="4165" y="3294"/>
              <a:ext cx="317" cy="31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26" name="AutoShape 6"/>
            <p:cNvSpPr>
              <a:spLocks noChangeArrowheads="1"/>
            </p:cNvSpPr>
            <p:nvPr/>
          </p:nvSpPr>
          <p:spPr bwMode="auto">
            <a:xfrm rot="10800000">
              <a:off x="4280" y="3521"/>
              <a:ext cx="97" cy="97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27" name="Rectangle 7"/>
            <p:cNvSpPr>
              <a:spLocks noChangeArrowheads="1"/>
            </p:cNvSpPr>
            <p:nvPr/>
          </p:nvSpPr>
          <p:spPr bwMode="auto">
            <a:xfrm>
              <a:off x="4437" y="2296"/>
              <a:ext cx="136" cy="4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28" name="Rectangle 8"/>
            <p:cNvSpPr>
              <a:spLocks noChangeArrowheads="1"/>
            </p:cNvSpPr>
            <p:nvPr/>
          </p:nvSpPr>
          <p:spPr bwMode="auto">
            <a:xfrm>
              <a:off x="4573" y="1026"/>
              <a:ext cx="46" cy="131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29" name="Rectangle 9"/>
            <p:cNvSpPr>
              <a:spLocks noChangeArrowheads="1"/>
            </p:cNvSpPr>
            <p:nvPr/>
          </p:nvSpPr>
          <p:spPr bwMode="auto">
            <a:xfrm>
              <a:off x="4573" y="754"/>
              <a:ext cx="46" cy="2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30" name="Line 10"/>
            <p:cNvSpPr>
              <a:spLocks noChangeShapeType="1"/>
            </p:cNvSpPr>
            <p:nvPr/>
          </p:nvSpPr>
          <p:spPr bwMode="auto">
            <a:xfrm>
              <a:off x="4755" y="1026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31" name="Line 11"/>
            <p:cNvSpPr>
              <a:spLocks noChangeShapeType="1"/>
            </p:cNvSpPr>
            <p:nvPr/>
          </p:nvSpPr>
          <p:spPr bwMode="auto">
            <a:xfrm>
              <a:off x="4619" y="1026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32" name="Line 12"/>
            <p:cNvSpPr>
              <a:spLocks noChangeShapeType="1"/>
            </p:cNvSpPr>
            <p:nvPr/>
          </p:nvSpPr>
          <p:spPr bwMode="auto">
            <a:xfrm>
              <a:off x="4619" y="1253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33" name="Line 13"/>
            <p:cNvSpPr>
              <a:spLocks noChangeShapeType="1"/>
            </p:cNvSpPr>
            <p:nvPr/>
          </p:nvSpPr>
          <p:spPr bwMode="auto">
            <a:xfrm flipH="1">
              <a:off x="3938" y="1026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34" name="Line 14"/>
            <p:cNvSpPr>
              <a:spLocks noChangeShapeType="1"/>
            </p:cNvSpPr>
            <p:nvPr/>
          </p:nvSpPr>
          <p:spPr bwMode="auto">
            <a:xfrm flipH="1">
              <a:off x="3938" y="2886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35" name="Line 15"/>
            <p:cNvSpPr>
              <a:spLocks noChangeShapeType="1"/>
            </p:cNvSpPr>
            <p:nvPr/>
          </p:nvSpPr>
          <p:spPr bwMode="auto">
            <a:xfrm flipH="1">
              <a:off x="3938" y="1253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36" name="Text Box 16"/>
            <p:cNvSpPr txBox="1">
              <a:spLocks noChangeArrowheads="1"/>
            </p:cNvSpPr>
            <p:nvPr/>
          </p:nvSpPr>
          <p:spPr bwMode="auto">
            <a:xfrm>
              <a:off x="3167" y="2840"/>
              <a:ext cx="76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impervious</a:t>
              </a:r>
            </a:p>
          </p:txBody>
        </p:sp>
        <p:sp>
          <p:nvSpPr>
            <p:cNvPr id="209937" name="Text Box 17"/>
            <p:cNvSpPr txBox="1">
              <a:spLocks noChangeArrowheads="1"/>
            </p:cNvSpPr>
            <p:nvPr/>
          </p:nvSpPr>
          <p:spPr bwMode="auto">
            <a:xfrm>
              <a:off x="3288" y="1067"/>
              <a:ext cx="7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Final head</a:t>
              </a:r>
            </a:p>
          </p:txBody>
        </p:sp>
        <p:sp>
          <p:nvSpPr>
            <p:cNvPr id="209938" name="Text Box 18"/>
            <p:cNvSpPr txBox="1">
              <a:spLocks noChangeArrowheads="1"/>
            </p:cNvSpPr>
            <p:nvPr/>
          </p:nvSpPr>
          <p:spPr bwMode="auto">
            <a:xfrm>
              <a:off x="3288" y="840"/>
              <a:ext cx="76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Initial head</a:t>
              </a:r>
            </a:p>
          </p:txBody>
        </p:sp>
        <p:sp>
          <p:nvSpPr>
            <p:cNvPr id="209939" name="Text Box 19"/>
            <p:cNvSpPr txBox="1">
              <a:spLocks noChangeArrowheads="1"/>
            </p:cNvSpPr>
            <p:nvPr/>
          </p:nvSpPr>
          <p:spPr bwMode="auto">
            <a:xfrm>
              <a:off x="3689" y="391"/>
              <a:ext cx="10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Confined aquifer</a:t>
              </a:r>
            </a:p>
          </p:txBody>
        </p:sp>
        <p:sp>
          <p:nvSpPr>
            <p:cNvPr id="209940" name="Text Box 20"/>
            <p:cNvSpPr txBox="1">
              <a:spLocks noChangeArrowheads="1"/>
            </p:cNvSpPr>
            <p:nvPr/>
          </p:nvSpPr>
          <p:spPr bwMode="auto">
            <a:xfrm>
              <a:off x="4800" y="981"/>
              <a:ext cx="75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Drawdown</a:t>
              </a:r>
            </a:p>
            <a:p>
              <a:r>
                <a:rPr lang="en-US" i="1"/>
                <a:t>Df</a:t>
              </a:r>
            </a:p>
          </p:txBody>
        </p:sp>
        <p:sp>
          <p:nvSpPr>
            <p:cNvPr id="209941" name="Text Box 21"/>
            <p:cNvSpPr txBox="1">
              <a:spLocks noChangeArrowheads="1"/>
            </p:cNvSpPr>
            <p:nvPr/>
          </p:nvSpPr>
          <p:spPr bwMode="auto">
            <a:xfrm>
              <a:off x="3575" y="3714"/>
              <a:ext cx="58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V=</a:t>
              </a:r>
              <a:r>
                <a:rPr lang="en-US" i="1">
                  <a:latin typeface="Times New Roman" pitchFamily="18" charset="0"/>
                </a:rPr>
                <a:t>S</a:t>
              </a:r>
              <a:r>
                <a:rPr lang="en-US" i="1"/>
                <a:t>Df</a:t>
              </a:r>
            </a:p>
          </p:txBody>
        </p:sp>
        <p:sp>
          <p:nvSpPr>
            <p:cNvPr id="209942" name="Rectangle 22"/>
            <p:cNvSpPr>
              <a:spLocks noChangeArrowheads="1"/>
            </p:cNvSpPr>
            <p:nvPr/>
          </p:nvSpPr>
          <p:spPr bwMode="auto">
            <a:xfrm>
              <a:off x="1746" y="1253"/>
              <a:ext cx="272" cy="163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3" name="Rectangle 23" descr="Dark upward diagonal"/>
            <p:cNvSpPr>
              <a:spLocks noChangeArrowheads="1"/>
            </p:cNvSpPr>
            <p:nvPr/>
          </p:nvSpPr>
          <p:spPr bwMode="auto">
            <a:xfrm>
              <a:off x="1746" y="2886"/>
              <a:ext cx="272" cy="227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4" name="Rectangle 24"/>
            <p:cNvSpPr>
              <a:spLocks noChangeArrowheads="1"/>
            </p:cNvSpPr>
            <p:nvPr/>
          </p:nvSpPr>
          <p:spPr bwMode="auto">
            <a:xfrm>
              <a:off x="1746" y="1026"/>
              <a:ext cx="272" cy="227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5" name="Rectangle 25"/>
            <p:cNvSpPr>
              <a:spLocks noChangeArrowheads="1"/>
            </p:cNvSpPr>
            <p:nvPr/>
          </p:nvSpPr>
          <p:spPr bwMode="auto">
            <a:xfrm>
              <a:off x="1746" y="799"/>
              <a:ext cx="272" cy="2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6" name="AutoShape 26"/>
            <p:cNvSpPr>
              <a:spLocks noChangeArrowheads="1"/>
            </p:cNvSpPr>
            <p:nvPr/>
          </p:nvSpPr>
          <p:spPr bwMode="auto">
            <a:xfrm rot="10800000">
              <a:off x="1746" y="3294"/>
              <a:ext cx="317" cy="31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7" name="AutoShape 27"/>
            <p:cNvSpPr>
              <a:spLocks noChangeArrowheads="1"/>
            </p:cNvSpPr>
            <p:nvPr/>
          </p:nvSpPr>
          <p:spPr bwMode="auto">
            <a:xfrm rot="10800000">
              <a:off x="1770" y="3345"/>
              <a:ext cx="272" cy="273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8" name="Rectangle 28"/>
            <p:cNvSpPr>
              <a:spLocks noChangeArrowheads="1"/>
            </p:cNvSpPr>
            <p:nvPr/>
          </p:nvSpPr>
          <p:spPr bwMode="auto">
            <a:xfrm>
              <a:off x="2018" y="2296"/>
              <a:ext cx="136" cy="4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9" name="Rectangle 29"/>
            <p:cNvSpPr>
              <a:spLocks noChangeArrowheads="1"/>
            </p:cNvSpPr>
            <p:nvPr/>
          </p:nvSpPr>
          <p:spPr bwMode="auto">
            <a:xfrm>
              <a:off x="2154" y="1026"/>
              <a:ext cx="46" cy="131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50" name="Rectangle 30"/>
            <p:cNvSpPr>
              <a:spLocks noChangeArrowheads="1"/>
            </p:cNvSpPr>
            <p:nvPr/>
          </p:nvSpPr>
          <p:spPr bwMode="auto">
            <a:xfrm>
              <a:off x="2154" y="754"/>
              <a:ext cx="46" cy="2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51" name="Line 31"/>
            <p:cNvSpPr>
              <a:spLocks noChangeShapeType="1"/>
            </p:cNvSpPr>
            <p:nvPr/>
          </p:nvSpPr>
          <p:spPr bwMode="auto">
            <a:xfrm>
              <a:off x="2336" y="1026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52" name="Line 32"/>
            <p:cNvSpPr>
              <a:spLocks noChangeShapeType="1"/>
            </p:cNvSpPr>
            <p:nvPr/>
          </p:nvSpPr>
          <p:spPr bwMode="auto">
            <a:xfrm>
              <a:off x="2200" y="1026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53" name="Line 33"/>
            <p:cNvSpPr>
              <a:spLocks noChangeShapeType="1"/>
            </p:cNvSpPr>
            <p:nvPr/>
          </p:nvSpPr>
          <p:spPr bwMode="auto">
            <a:xfrm>
              <a:off x="2200" y="1253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54" name="Line 34"/>
            <p:cNvSpPr>
              <a:spLocks noChangeShapeType="1"/>
            </p:cNvSpPr>
            <p:nvPr/>
          </p:nvSpPr>
          <p:spPr bwMode="auto">
            <a:xfrm flipH="1">
              <a:off x="1519" y="1026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55" name="Line 35"/>
            <p:cNvSpPr>
              <a:spLocks noChangeShapeType="1"/>
            </p:cNvSpPr>
            <p:nvPr/>
          </p:nvSpPr>
          <p:spPr bwMode="auto">
            <a:xfrm flipH="1">
              <a:off x="1519" y="2886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56" name="Line 36"/>
            <p:cNvSpPr>
              <a:spLocks noChangeShapeType="1"/>
            </p:cNvSpPr>
            <p:nvPr/>
          </p:nvSpPr>
          <p:spPr bwMode="auto">
            <a:xfrm flipH="1">
              <a:off x="1519" y="1253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57" name="Text Box 37"/>
            <p:cNvSpPr txBox="1">
              <a:spLocks noChangeArrowheads="1"/>
            </p:cNvSpPr>
            <p:nvPr/>
          </p:nvSpPr>
          <p:spPr bwMode="auto">
            <a:xfrm>
              <a:off x="748" y="2840"/>
              <a:ext cx="76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impervious</a:t>
              </a:r>
            </a:p>
          </p:txBody>
        </p:sp>
        <p:sp>
          <p:nvSpPr>
            <p:cNvPr id="209958" name="Text Box 38"/>
            <p:cNvSpPr txBox="1">
              <a:spLocks noChangeArrowheads="1"/>
            </p:cNvSpPr>
            <p:nvPr/>
          </p:nvSpPr>
          <p:spPr bwMode="auto">
            <a:xfrm>
              <a:off x="431" y="1117"/>
              <a:ext cx="108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Final water table</a:t>
              </a:r>
            </a:p>
          </p:txBody>
        </p:sp>
        <p:sp>
          <p:nvSpPr>
            <p:cNvPr id="209959" name="Text Box 39"/>
            <p:cNvSpPr txBox="1">
              <a:spLocks noChangeArrowheads="1"/>
            </p:cNvSpPr>
            <p:nvPr/>
          </p:nvSpPr>
          <p:spPr bwMode="auto">
            <a:xfrm>
              <a:off x="431" y="799"/>
              <a:ext cx="11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Initial water table</a:t>
              </a:r>
            </a:p>
          </p:txBody>
        </p:sp>
        <p:sp>
          <p:nvSpPr>
            <p:cNvPr id="209960" name="Text Box 40"/>
            <p:cNvSpPr txBox="1">
              <a:spLocks noChangeArrowheads="1"/>
            </p:cNvSpPr>
            <p:nvPr/>
          </p:nvSpPr>
          <p:spPr bwMode="auto">
            <a:xfrm>
              <a:off x="1270" y="391"/>
              <a:ext cx="10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Phreatic aquifer</a:t>
              </a:r>
            </a:p>
          </p:txBody>
        </p:sp>
        <p:sp>
          <p:nvSpPr>
            <p:cNvPr id="209961" name="Text Box 41"/>
            <p:cNvSpPr txBox="1">
              <a:spLocks noChangeArrowheads="1"/>
            </p:cNvSpPr>
            <p:nvPr/>
          </p:nvSpPr>
          <p:spPr bwMode="auto">
            <a:xfrm>
              <a:off x="2381" y="981"/>
              <a:ext cx="75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Drawdown</a:t>
              </a:r>
            </a:p>
            <a:p>
              <a:r>
                <a:rPr lang="en-US" i="1"/>
                <a:t>D</a:t>
              </a:r>
              <a:r>
                <a:rPr lang="en-US" i="1">
                  <a:latin typeface="Times New Roman" pitchFamily="18" charset="0"/>
                </a:rPr>
                <a:t>h</a:t>
              </a:r>
            </a:p>
          </p:txBody>
        </p:sp>
        <p:sp>
          <p:nvSpPr>
            <p:cNvPr id="209962" name="Text Box 42"/>
            <p:cNvSpPr txBox="1">
              <a:spLocks noChangeArrowheads="1"/>
            </p:cNvSpPr>
            <p:nvPr/>
          </p:nvSpPr>
          <p:spPr bwMode="auto">
            <a:xfrm>
              <a:off x="1156" y="3714"/>
              <a:ext cx="59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V=</a:t>
              </a:r>
              <a:r>
                <a:rPr lang="en-US" i="1">
                  <a:latin typeface="Times New Roman" pitchFamily="18" charset="0"/>
                </a:rPr>
                <a:t>S</a:t>
              </a:r>
              <a:r>
                <a:rPr lang="en-US" i="1" baseline="-25000">
                  <a:latin typeface="Times New Roman" pitchFamily="18" charset="0"/>
                </a:rPr>
                <a:t>y</a:t>
              </a:r>
              <a:r>
                <a:rPr lang="en-US" i="1"/>
                <a:t>D</a:t>
              </a:r>
              <a:r>
                <a:rPr lang="en-US" i="1">
                  <a:latin typeface="Times New Roman" pitchFamily="18" charset="0"/>
                </a:rPr>
                <a:t>h</a:t>
              </a:r>
            </a:p>
          </p:txBody>
        </p:sp>
        <p:sp>
          <p:nvSpPr>
            <p:cNvPr id="209963" name="Rectangle 43" descr="Dark upward diagonal"/>
            <p:cNvSpPr>
              <a:spLocks noChangeArrowheads="1"/>
            </p:cNvSpPr>
            <p:nvPr/>
          </p:nvSpPr>
          <p:spPr bwMode="auto">
            <a:xfrm>
              <a:off x="4162" y="845"/>
              <a:ext cx="272" cy="544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9964" name="Rectangle 44"/>
          <p:cNvSpPr>
            <a:spLocks noGrp="1" noChangeArrowheads="1"/>
          </p:cNvSpPr>
          <p:nvPr>
            <p:ph type="title"/>
          </p:nvPr>
        </p:nvSpPr>
        <p:spPr>
          <a:xfrm>
            <a:off x="683568" y="404664"/>
            <a:ext cx="7772400" cy="555625"/>
          </a:xfrm>
        </p:spPr>
        <p:txBody>
          <a:bodyPr/>
          <a:lstStyle/>
          <a:p>
            <a:r>
              <a:rPr lang="en-US" sz="2400"/>
              <a:t>Difference in amount of water from phreatic and confined aquifer storage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300"/>
            <a:ext cx="9144000" cy="4849306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4332384" y="3276171"/>
            <a:ext cx="1115737" cy="225534"/>
          </a:xfrm>
          <a:custGeom>
            <a:avLst/>
            <a:gdLst>
              <a:gd name="connsiteX0" fmla="*/ 0 w 1115737"/>
              <a:gd name="connsiteY0" fmla="*/ 83092 h 225534"/>
              <a:gd name="connsiteX1" fmla="*/ 510390 w 1115737"/>
              <a:gd name="connsiteY1" fmla="*/ 225534 h 225534"/>
              <a:gd name="connsiteX2" fmla="*/ 1115737 w 1115737"/>
              <a:gd name="connsiteY2" fmla="*/ 0 h 225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5737" h="225534">
                <a:moveTo>
                  <a:pt x="0" y="83092"/>
                </a:moveTo>
                <a:lnTo>
                  <a:pt x="510390" y="225534"/>
                </a:lnTo>
                <a:lnTo>
                  <a:pt x="1115737" y="0"/>
                </a:lnTo>
              </a:path>
            </a:pathLst>
          </a:cu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45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9144000" cy="643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82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00"/>
            <a:ext cx="9144000" cy="55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95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07"/>
            <a:ext cx="9144000" cy="36283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852936"/>
            <a:ext cx="71882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89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200"/>
            <a:ext cx="9144000" cy="466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1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49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0" y="1916832"/>
            <a:ext cx="914400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9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devri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387350"/>
            <a:ext cx="9144000" cy="6343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300"/>
            <a:ext cx="9144000" cy="533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39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9144000" cy="644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55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03200"/>
            <a:ext cx="85979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24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60648"/>
            <a:ext cx="8143248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070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Line 4"/>
          <p:cNvSpPr>
            <a:spLocks noChangeShapeType="1"/>
          </p:cNvSpPr>
          <p:nvPr/>
        </p:nvSpPr>
        <p:spPr bwMode="auto">
          <a:xfrm>
            <a:off x="1403350" y="5445125"/>
            <a:ext cx="5905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5" name="Freeform 5"/>
          <p:cNvSpPr>
            <a:spLocks/>
          </p:cNvSpPr>
          <p:nvPr/>
        </p:nvSpPr>
        <p:spPr bwMode="auto">
          <a:xfrm>
            <a:off x="1403350" y="2708275"/>
            <a:ext cx="5976938" cy="136842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7" name="Freeform 7"/>
          <p:cNvSpPr>
            <a:spLocks/>
          </p:cNvSpPr>
          <p:nvPr/>
        </p:nvSpPr>
        <p:spPr bwMode="auto">
          <a:xfrm>
            <a:off x="3995738" y="3284538"/>
            <a:ext cx="863600" cy="2160587"/>
          </a:xfrm>
          <a:custGeom>
            <a:avLst/>
            <a:gdLst/>
            <a:ahLst/>
            <a:cxnLst>
              <a:cxn ang="0">
                <a:pos x="0" y="136"/>
              </a:cxn>
              <a:cxn ang="0">
                <a:pos x="0" y="1179"/>
              </a:cxn>
              <a:cxn ang="0">
                <a:pos x="544" y="1179"/>
              </a:cxn>
              <a:cxn ang="0">
                <a:pos x="544" y="0"/>
              </a:cxn>
            </a:cxnLst>
            <a:rect l="0" t="0" r="r" b="b"/>
            <a:pathLst>
              <a:path w="544" h="1179">
                <a:moveTo>
                  <a:pt x="0" y="136"/>
                </a:moveTo>
                <a:lnTo>
                  <a:pt x="0" y="1179"/>
                </a:lnTo>
                <a:lnTo>
                  <a:pt x="544" y="1179"/>
                </a:lnTo>
                <a:lnTo>
                  <a:pt x="54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8" name="AutoShape 8"/>
          <p:cNvSpPr>
            <a:spLocks noChangeArrowheads="1"/>
          </p:cNvSpPr>
          <p:nvPr/>
        </p:nvSpPr>
        <p:spPr bwMode="auto">
          <a:xfrm>
            <a:off x="3276600" y="4437063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29" name="AutoShape 9"/>
          <p:cNvSpPr>
            <a:spLocks noChangeArrowheads="1"/>
          </p:cNvSpPr>
          <p:nvPr/>
        </p:nvSpPr>
        <p:spPr bwMode="auto">
          <a:xfrm>
            <a:off x="4859338" y="4437063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30" name="Freeform 10"/>
          <p:cNvSpPr>
            <a:spLocks/>
          </p:cNvSpPr>
          <p:nvPr/>
        </p:nvSpPr>
        <p:spPr bwMode="auto">
          <a:xfrm>
            <a:off x="1403350" y="2420938"/>
            <a:ext cx="5976938" cy="136842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1" name="Object 11"/>
          <p:cNvGraphicFramePr>
            <a:graphicFrameLocks noChangeAspect="1"/>
          </p:cNvGraphicFramePr>
          <p:nvPr/>
        </p:nvGraphicFramePr>
        <p:xfrm>
          <a:off x="5795963" y="4076700"/>
          <a:ext cx="1198562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0" name="Equation" r:id="rId4" imgW="609480" imgH="393480" progId="Equation.3">
                  <p:embed/>
                </p:oleObj>
              </mc:Choice>
              <mc:Fallback>
                <p:oleObj name="Equation" r:id="rId4" imgW="609480" imgH="39348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4076700"/>
                        <a:ext cx="1198562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2" name="Object 12"/>
          <p:cNvGraphicFramePr>
            <a:graphicFrameLocks noChangeAspect="1"/>
          </p:cNvGraphicFramePr>
          <p:nvPr/>
        </p:nvGraphicFramePr>
        <p:xfrm>
          <a:off x="2282825" y="4316413"/>
          <a:ext cx="79692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1" name="Equation" r:id="rId6" imgW="406080" imgH="215640" progId="Equation.3">
                  <p:embed/>
                </p:oleObj>
              </mc:Choice>
              <mc:Fallback>
                <p:oleObj name="Equation" r:id="rId6" imgW="406080" imgH="21564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2825" y="4316413"/>
                        <a:ext cx="796925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3" name="Line 13"/>
          <p:cNvSpPr>
            <a:spLocks noChangeShapeType="1"/>
          </p:cNvSpPr>
          <p:nvPr/>
        </p:nvSpPr>
        <p:spPr bwMode="auto">
          <a:xfrm>
            <a:off x="3995738" y="558958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4" name="Line 14"/>
          <p:cNvSpPr>
            <a:spLocks noChangeShapeType="1"/>
          </p:cNvSpPr>
          <p:nvPr/>
        </p:nvSpPr>
        <p:spPr bwMode="auto">
          <a:xfrm>
            <a:off x="4859338" y="558958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5" name="Line 15"/>
          <p:cNvSpPr>
            <a:spLocks noChangeShapeType="1"/>
          </p:cNvSpPr>
          <p:nvPr/>
        </p:nvSpPr>
        <p:spPr bwMode="auto">
          <a:xfrm>
            <a:off x="3995738" y="58054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6" name="Object 16"/>
          <p:cNvGraphicFramePr>
            <a:graphicFrameLocks noChangeAspect="1"/>
          </p:cNvGraphicFramePr>
          <p:nvPr/>
        </p:nvGraphicFramePr>
        <p:xfrm>
          <a:off x="4260850" y="5576888"/>
          <a:ext cx="37306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2" name="Equation" r:id="rId8" imgW="190440" imgH="177480" progId="Equation.3">
                  <p:embed/>
                </p:oleObj>
              </mc:Choice>
              <mc:Fallback>
                <p:oleObj name="Equation" r:id="rId8" imgW="190440" imgH="17748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0850" y="5576888"/>
                        <a:ext cx="373063" cy="350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7" name="Freeform 17"/>
          <p:cNvSpPr>
            <a:spLocks/>
          </p:cNvSpPr>
          <p:nvPr/>
        </p:nvSpPr>
        <p:spPr bwMode="auto">
          <a:xfrm>
            <a:off x="2700338" y="2924175"/>
            <a:ext cx="1727200" cy="504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9" y="0"/>
              </a:cxn>
              <a:cxn ang="0">
                <a:pos x="771" y="272"/>
              </a:cxn>
            </a:cxnLst>
            <a:rect l="0" t="0" r="r" b="b"/>
            <a:pathLst>
              <a:path w="771" h="272">
                <a:moveTo>
                  <a:pt x="0" y="0"/>
                </a:moveTo>
                <a:lnTo>
                  <a:pt x="499" y="0"/>
                </a:lnTo>
                <a:lnTo>
                  <a:pt x="771" y="27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8" name="Object 18"/>
          <p:cNvGraphicFramePr>
            <a:graphicFrameLocks noChangeAspect="1"/>
          </p:cNvGraphicFramePr>
          <p:nvPr/>
        </p:nvGraphicFramePr>
        <p:xfrm>
          <a:off x="2411413" y="2014538"/>
          <a:ext cx="1146175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3" name="Equation" r:id="rId10" imgW="583920" imgH="393480" progId="Equation.3">
                  <p:embed/>
                </p:oleObj>
              </mc:Choice>
              <mc:Fallback>
                <p:oleObj name="Equation" r:id="rId10" imgW="583920" imgH="39348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014538"/>
                        <a:ext cx="1146175" cy="776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9" name="Object 19"/>
          <p:cNvGraphicFramePr>
            <a:graphicFrameLocks noChangeAspect="1"/>
          </p:cNvGraphicFramePr>
          <p:nvPr/>
        </p:nvGraphicFramePr>
        <p:xfrm>
          <a:off x="2617788" y="2997200"/>
          <a:ext cx="7731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4" name="Equation" r:id="rId12" imgW="393480" imgH="215640" progId="Equation.3">
                  <p:embed/>
                </p:oleObj>
              </mc:Choice>
              <mc:Fallback>
                <p:oleObj name="Equation" r:id="rId12" imgW="393480" imgH="21564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788" y="2997200"/>
                        <a:ext cx="773112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0" name="Freeform 20"/>
          <p:cNvSpPr>
            <a:spLocks/>
          </p:cNvSpPr>
          <p:nvPr/>
        </p:nvSpPr>
        <p:spPr bwMode="auto">
          <a:xfrm>
            <a:off x="2916238" y="3357563"/>
            <a:ext cx="1584325" cy="358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0" y="0"/>
              </a:cxn>
              <a:cxn ang="0">
                <a:pos x="998" y="226"/>
              </a:cxn>
            </a:cxnLst>
            <a:rect l="0" t="0" r="r" b="b"/>
            <a:pathLst>
              <a:path w="998" h="226">
                <a:moveTo>
                  <a:pt x="0" y="0"/>
                </a:moveTo>
                <a:lnTo>
                  <a:pt x="680" y="0"/>
                </a:lnTo>
                <a:lnTo>
                  <a:pt x="998" y="22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41" name="Freeform 21"/>
          <p:cNvSpPr>
            <a:spLocks/>
          </p:cNvSpPr>
          <p:nvPr/>
        </p:nvSpPr>
        <p:spPr bwMode="auto">
          <a:xfrm>
            <a:off x="4643438" y="1484313"/>
            <a:ext cx="1800225" cy="2016125"/>
          </a:xfrm>
          <a:custGeom>
            <a:avLst/>
            <a:gdLst/>
            <a:ahLst/>
            <a:cxnLst>
              <a:cxn ang="0">
                <a:pos x="0" y="1270"/>
              </a:cxn>
              <a:cxn ang="0">
                <a:pos x="273" y="0"/>
              </a:cxn>
              <a:cxn ang="0">
                <a:pos x="1134" y="0"/>
              </a:cxn>
            </a:cxnLst>
            <a:rect l="0" t="0" r="r" b="b"/>
            <a:pathLst>
              <a:path w="1134" h="1270">
                <a:moveTo>
                  <a:pt x="0" y="1270"/>
                </a:moveTo>
                <a:lnTo>
                  <a:pt x="273" y="0"/>
                </a:lnTo>
                <a:lnTo>
                  <a:pt x="113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42" name="Object 22"/>
          <p:cNvGraphicFramePr>
            <a:graphicFrameLocks noChangeAspect="1"/>
          </p:cNvGraphicFramePr>
          <p:nvPr/>
        </p:nvGraphicFramePr>
        <p:xfrm>
          <a:off x="1547813" y="4508500"/>
          <a:ext cx="249237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5" name="Equation" r:id="rId14" imgW="126720" imgH="177480" progId="Equation.3">
                  <p:embed/>
                </p:oleObj>
              </mc:Choice>
              <mc:Fallback>
                <p:oleObj name="Equation" r:id="rId14" imgW="126720" imgH="17748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508500"/>
                        <a:ext cx="249237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3" name="Object 23"/>
          <p:cNvGraphicFramePr>
            <a:graphicFrameLocks noChangeAspect="1"/>
          </p:cNvGraphicFramePr>
          <p:nvPr/>
        </p:nvGraphicFramePr>
        <p:xfrm>
          <a:off x="5518150" y="990600"/>
          <a:ext cx="3730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6" name="Equation" r:id="rId16" imgW="190440" imgH="241200" progId="Equation.3">
                  <p:embed/>
                </p:oleObj>
              </mc:Choice>
              <mc:Fallback>
                <p:oleObj name="Equation" r:id="rId16" imgW="190440" imgH="241200" progId="Equation.3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8150" y="990600"/>
                        <a:ext cx="373063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4" name="AutoShape 24"/>
          <p:cNvSpPr>
            <a:spLocks noChangeArrowheads="1"/>
          </p:cNvSpPr>
          <p:nvPr/>
        </p:nvSpPr>
        <p:spPr bwMode="auto">
          <a:xfrm rot="5400000">
            <a:off x="4103687" y="159385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81945" name="Object 25"/>
          <p:cNvGraphicFramePr>
            <a:graphicFrameLocks noChangeAspect="1"/>
          </p:cNvGraphicFramePr>
          <p:nvPr/>
        </p:nvGraphicFramePr>
        <p:xfrm>
          <a:off x="4006850" y="692150"/>
          <a:ext cx="7731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7" name="Equation" r:id="rId18" imgW="393480" imgH="215640" progId="Equation.3">
                  <p:embed/>
                </p:oleObj>
              </mc:Choice>
              <mc:Fallback>
                <p:oleObj name="Equation" r:id="rId18" imgW="393480" imgH="215640" progId="Equation.3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6850" y="692150"/>
                        <a:ext cx="773113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6" name="Object 26"/>
          <p:cNvGraphicFramePr>
            <a:graphicFrameLocks noChangeAspect="1"/>
          </p:cNvGraphicFramePr>
          <p:nvPr/>
        </p:nvGraphicFramePr>
        <p:xfrm>
          <a:off x="539750" y="260350"/>
          <a:ext cx="266382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8" name="Equation" r:id="rId20" imgW="1104840" imgH="419040" progId="Equation.3">
                  <p:embed/>
                </p:oleObj>
              </mc:Choice>
              <mc:Fallback>
                <p:oleObj name="Equation" r:id="rId20" imgW="1104840" imgH="419040" progId="Equation.3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60350"/>
                        <a:ext cx="2663825" cy="10128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11" name="Rectangle 7"/>
          <p:cNvSpPr>
            <a:spLocks noChangeArrowheads="1"/>
          </p:cNvSpPr>
          <p:nvPr/>
        </p:nvSpPr>
        <p:spPr bwMode="auto">
          <a:xfrm>
            <a:off x="-33338" y="1268413"/>
            <a:ext cx="1154113" cy="850900"/>
          </a:xfrm>
          <a:prstGeom prst="rect">
            <a:avLst/>
          </a:prstGeom>
          <a:solidFill>
            <a:srgbClr val="3399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13" name="Rectangle 9"/>
          <p:cNvSpPr>
            <a:spLocks noChangeArrowheads="1"/>
          </p:cNvSpPr>
          <p:nvPr/>
        </p:nvSpPr>
        <p:spPr bwMode="auto">
          <a:xfrm>
            <a:off x="-33338" y="2119313"/>
            <a:ext cx="1154113" cy="1427162"/>
          </a:xfrm>
          <a:prstGeom prst="rect">
            <a:avLst/>
          </a:prstGeom>
          <a:solidFill>
            <a:srgbClr val="3333CC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15" name="Rectangle 11"/>
          <p:cNvSpPr>
            <a:spLocks noChangeArrowheads="1"/>
          </p:cNvSpPr>
          <p:nvPr/>
        </p:nvSpPr>
        <p:spPr bwMode="auto">
          <a:xfrm>
            <a:off x="1074738" y="625475"/>
            <a:ext cx="8105775" cy="1766888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18" name="Rectangle 14"/>
          <p:cNvSpPr>
            <a:spLocks noChangeArrowheads="1"/>
          </p:cNvSpPr>
          <p:nvPr/>
        </p:nvSpPr>
        <p:spPr bwMode="auto">
          <a:xfrm>
            <a:off x="1052513" y="2392363"/>
            <a:ext cx="8128000" cy="11541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21" name="Freeform 17"/>
          <p:cNvSpPr>
            <a:spLocks noEditPoints="1"/>
          </p:cNvSpPr>
          <p:nvPr/>
        </p:nvSpPr>
        <p:spPr bwMode="auto">
          <a:xfrm>
            <a:off x="2374900" y="2392363"/>
            <a:ext cx="71438" cy="1154112"/>
          </a:xfrm>
          <a:custGeom>
            <a:avLst/>
            <a:gdLst/>
            <a:ahLst/>
            <a:cxnLst>
              <a:cxn ang="0">
                <a:pos x="32" y="46"/>
              </a:cxn>
              <a:cxn ang="0">
                <a:pos x="32" y="866"/>
              </a:cxn>
              <a:cxn ang="0">
                <a:pos x="32" y="867"/>
              </a:cxn>
              <a:cxn ang="0">
                <a:pos x="30" y="868"/>
              </a:cxn>
              <a:cxn ang="0">
                <a:pos x="29" y="869"/>
              </a:cxn>
              <a:cxn ang="0">
                <a:pos x="28" y="869"/>
              </a:cxn>
              <a:cxn ang="0">
                <a:pos x="26" y="869"/>
              </a:cxn>
              <a:cxn ang="0">
                <a:pos x="25" y="868"/>
              </a:cxn>
              <a:cxn ang="0">
                <a:pos x="25" y="867"/>
              </a:cxn>
              <a:cxn ang="0">
                <a:pos x="25" y="866"/>
              </a:cxn>
              <a:cxn ang="0">
                <a:pos x="25" y="46"/>
              </a:cxn>
              <a:cxn ang="0">
                <a:pos x="25" y="45"/>
              </a:cxn>
              <a:cxn ang="0">
                <a:pos x="25" y="44"/>
              </a:cxn>
              <a:cxn ang="0">
                <a:pos x="26" y="43"/>
              </a:cxn>
              <a:cxn ang="0">
                <a:pos x="28" y="43"/>
              </a:cxn>
              <a:cxn ang="0">
                <a:pos x="29" y="43"/>
              </a:cxn>
              <a:cxn ang="0">
                <a:pos x="30" y="44"/>
              </a:cxn>
              <a:cxn ang="0">
                <a:pos x="32" y="45"/>
              </a:cxn>
              <a:cxn ang="0">
                <a:pos x="32" y="46"/>
              </a:cxn>
              <a:cxn ang="0">
                <a:pos x="32" y="46"/>
              </a:cxn>
              <a:cxn ang="0">
                <a:pos x="0" y="56"/>
              </a:cxn>
              <a:cxn ang="0">
                <a:pos x="28" y="0"/>
              </a:cxn>
              <a:cxn ang="0">
                <a:pos x="57" y="56"/>
              </a:cxn>
              <a:cxn ang="0">
                <a:pos x="0" y="56"/>
              </a:cxn>
              <a:cxn ang="0">
                <a:pos x="57" y="857"/>
              </a:cxn>
              <a:cxn ang="0">
                <a:pos x="28" y="914"/>
              </a:cxn>
              <a:cxn ang="0">
                <a:pos x="0" y="857"/>
              </a:cxn>
              <a:cxn ang="0">
                <a:pos x="57" y="857"/>
              </a:cxn>
            </a:cxnLst>
            <a:rect l="0" t="0" r="r" b="b"/>
            <a:pathLst>
              <a:path w="57" h="914">
                <a:moveTo>
                  <a:pt x="32" y="46"/>
                </a:moveTo>
                <a:lnTo>
                  <a:pt x="32" y="866"/>
                </a:lnTo>
                <a:lnTo>
                  <a:pt x="32" y="867"/>
                </a:lnTo>
                <a:lnTo>
                  <a:pt x="30" y="868"/>
                </a:lnTo>
                <a:lnTo>
                  <a:pt x="29" y="869"/>
                </a:lnTo>
                <a:lnTo>
                  <a:pt x="28" y="869"/>
                </a:lnTo>
                <a:lnTo>
                  <a:pt x="26" y="869"/>
                </a:lnTo>
                <a:lnTo>
                  <a:pt x="25" y="868"/>
                </a:lnTo>
                <a:lnTo>
                  <a:pt x="25" y="867"/>
                </a:lnTo>
                <a:lnTo>
                  <a:pt x="25" y="866"/>
                </a:lnTo>
                <a:lnTo>
                  <a:pt x="25" y="46"/>
                </a:lnTo>
                <a:lnTo>
                  <a:pt x="25" y="45"/>
                </a:lnTo>
                <a:lnTo>
                  <a:pt x="25" y="44"/>
                </a:lnTo>
                <a:lnTo>
                  <a:pt x="26" y="43"/>
                </a:lnTo>
                <a:lnTo>
                  <a:pt x="28" y="43"/>
                </a:lnTo>
                <a:lnTo>
                  <a:pt x="29" y="43"/>
                </a:lnTo>
                <a:lnTo>
                  <a:pt x="30" y="44"/>
                </a:lnTo>
                <a:lnTo>
                  <a:pt x="32" y="45"/>
                </a:lnTo>
                <a:lnTo>
                  <a:pt x="32" y="46"/>
                </a:lnTo>
                <a:lnTo>
                  <a:pt x="32" y="46"/>
                </a:lnTo>
                <a:close/>
                <a:moveTo>
                  <a:pt x="0" y="56"/>
                </a:moveTo>
                <a:lnTo>
                  <a:pt x="28" y="0"/>
                </a:lnTo>
                <a:lnTo>
                  <a:pt x="57" y="56"/>
                </a:lnTo>
                <a:lnTo>
                  <a:pt x="0" y="56"/>
                </a:lnTo>
                <a:close/>
                <a:moveTo>
                  <a:pt x="57" y="857"/>
                </a:moveTo>
                <a:lnTo>
                  <a:pt x="28" y="914"/>
                </a:lnTo>
                <a:lnTo>
                  <a:pt x="0" y="857"/>
                </a:lnTo>
                <a:lnTo>
                  <a:pt x="57" y="857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22" name="Freeform 18"/>
          <p:cNvSpPr>
            <a:spLocks noEditPoints="1"/>
          </p:cNvSpPr>
          <p:nvPr/>
        </p:nvSpPr>
        <p:spPr bwMode="auto">
          <a:xfrm>
            <a:off x="1049338" y="4006850"/>
            <a:ext cx="952500" cy="69850"/>
          </a:xfrm>
          <a:custGeom>
            <a:avLst/>
            <a:gdLst/>
            <a:ahLst/>
            <a:cxnLst>
              <a:cxn ang="0">
                <a:pos x="4" y="25"/>
              </a:cxn>
              <a:cxn ang="0">
                <a:pos x="709" y="25"/>
              </a:cxn>
              <a:cxn ang="0">
                <a:pos x="710" y="25"/>
              </a:cxn>
              <a:cxn ang="0">
                <a:pos x="712" y="26"/>
              </a:cxn>
              <a:cxn ang="0">
                <a:pos x="713" y="27"/>
              </a:cxn>
              <a:cxn ang="0">
                <a:pos x="713" y="29"/>
              </a:cxn>
              <a:cxn ang="0">
                <a:pos x="713" y="30"/>
              </a:cxn>
              <a:cxn ang="0">
                <a:pos x="712" y="31"/>
              </a:cxn>
              <a:cxn ang="0">
                <a:pos x="710" y="32"/>
              </a:cxn>
              <a:cxn ang="0">
                <a:pos x="709" y="32"/>
              </a:cxn>
              <a:cxn ang="0">
                <a:pos x="4" y="32"/>
              </a:cxn>
              <a:cxn ang="0">
                <a:pos x="3" y="32"/>
              </a:cxn>
              <a:cxn ang="0">
                <a:pos x="1" y="31"/>
              </a:cxn>
              <a:cxn ang="0">
                <a:pos x="0" y="30"/>
              </a:cxn>
              <a:cxn ang="0">
                <a:pos x="0" y="29"/>
              </a:cxn>
              <a:cxn ang="0">
                <a:pos x="0" y="27"/>
              </a:cxn>
              <a:cxn ang="0">
                <a:pos x="1" y="26"/>
              </a:cxn>
              <a:cxn ang="0">
                <a:pos x="3" y="25"/>
              </a:cxn>
              <a:cxn ang="0">
                <a:pos x="4" y="25"/>
              </a:cxn>
              <a:cxn ang="0">
                <a:pos x="4" y="25"/>
              </a:cxn>
              <a:cxn ang="0">
                <a:pos x="699" y="0"/>
              </a:cxn>
              <a:cxn ang="0">
                <a:pos x="756" y="29"/>
              </a:cxn>
              <a:cxn ang="0">
                <a:pos x="699" y="57"/>
              </a:cxn>
              <a:cxn ang="0">
                <a:pos x="699" y="0"/>
              </a:cxn>
            </a:cxnLst>
            <a:rect l="0" t="0" r="r" b="b"/>
            <a:pathLst>
              <a:path w="756" h="57">
                <a:moveTo>
                  <a:pt x="4" y="25"/>
                </a:moveTo>
                <a:lnTo>
                  <a:pt x="709" y="25"/>
                </a:lnTo>
                <a:lnTo>
                  <a:pt x="710" y="25"/>
                </a:lnTo>
                <a:lnTo>
                  <a:pt x="712" y="26"/>
                </a:lnTo>
                <a:lnTo>
                  <a:pt x="713" y="27"/>
                </a:lnTo>
                <a:lnTo>
                  <a:pt x="713" y="29"/>
                </a:lnTo>
                <a:lnTo>
                  <a:pt x="713" y="30"/>
                </a:lnTo>
                <a:lnTo>
                  <a:pt x="712" y="31"/>
                </a:lnTo>
                <a:lnTo>
                  <a:pt x="710" y="32"/>
                </a:lnTo>
                <a:lnTo>
                  <a:pt x="709" y="32"/>
                </a:lnTo>
                <a:lnTo>
                  <a:pt x="4" y="32"/>
                </a:lnTo>
                <a:lnTo>
                  <a:pt x="3" y="32"/>
                </a:lnTo>
                <a:lnTo>
                  <a:pt x="1" y="31"/>
                </a:lnTo>
                <a:lnTo>
                  <a:pt x="0" y="30"/>
                </a:lnTo>
                <a:lnTo>
                  <a:pt x="0" y="29"/>
                </a:lnTo>
                <a:lnTo>
                  <a:pt x="0" y="27"/>
                </a:lnTo>
                <a:lnTo>
                  <a:pt x="1" y="26"/>
                </a:lnTo>
                <a:lnTo>
                  <a:pt x="3" y="25"/>
                </a:lnTo>
                <a:lnTo>
                  <a:pt x="4" y="25"/>
                </a:lnTo>
                <a:lnTo>
                  <a:pt x="4" y="25"/>
                </a:lnTo>
                <a:close/>
                <a:moveTo>
                  <a:pt x="699" y="0"/>
                </a:moveTo>
                <a:lnTo>
                  <a:pt x="756" y="29"/>
                </a:lnTo>
                <a:lnTo>
                  <a:pt x="699" y="57"/>
                </a:lnTo>
                <a:lnTo>
                  <a:pt x="699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24" name="Line 20"/>
          <p:cNvSpPr>
            <a:spLocks noChangeShapeType="1"/>
          </p:cNvSpPr>
          <p:nvPr/>
        </p:nvSpPr>
        <p:spPr bwMode="auto">
          <a:xfrm>
            <a:off x="1052513" y="3546475"/>
            <a:ext cx="1587" cy="679450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25" name="Freeform 21"/>
          <p:cNvSpPr>
            <a:spLocks noEditPoints="1"/>
          </p:cNvSpPr>
          <p:nvPr/>
        </p:nvSpPr>
        <p:spPr bwMode="auto">
          <a:xfrm>
            <a:off x="1120775" y="1570038"/>
            <a:ext cx="7504113" cy="11112"/>
          </a:xfrm>
          <a:custGeom>
            <a:avLst/>
            <a:gdLst/>
            <a:ahLst/>
            <a:cxnLst>
              <a:cxn ang="0">
                <a:pos x="105" y="10"/>
              </a:cxn>
              <a:cxn ang="0">
                <a:pos x="199" y="0"/>
              </a:cxn>
              <a:cxn ang="0">
                <a:pos x="265" y="10"/>
              </a:cxn>
              <a:cxn ang="0">
                <a:pos x="436" y="0"/>
              </a:cxn>
              <a:cxn ang="0">
                <a:pos x="464" y="0"/>
              </a:cxn>
              <a:cxn ang="0">
                <a:pos x="635" y="10"/>
              </a:cxn>
              <a:cxn ang="0">
                <a:pos x="731" y="0"/>
              </a:cxn>
              <a:cxn ang="0">
                <a:pos x="797" y="10"/>
              </a:cxn>
              <a:cxn ang="0">
                <a:pos x="967" y="0"/>
              </a:cxn>
              <a:cxn ang="0">
                <a:pos x="996" y="0"/>
              </a:cxn>
              <a:cxn ang="0">
                <a:pos x="1167" y="10"/>
              </a:cxn>
              <a:cxn ang="0">
                <a:pos x="1261" y="0"/>
              </a:cxn>
              <a:cxn ang="0">
                <a:pos x="1328" y="10"/>
              </a:cxn>
              <a:cxn ang="0">
                <a:pos x="1499" y="0"/>
              </a:cxn>
              <a:cxn ang="0">
                <a:pos x="1527" y="0"/>
              </a:cxn>
              <a:cxn ang="0">
                <a:pos x="1698" y="10"/>
              </a:cxn>
              <a:cxn ang="0">
                <a:pos x="1793" y="0"/>
              </a:cxn>
              <a:cxn ang="0">
                <a:pos x="1859" y="10"/>
              </a:cxn>
              <a:cxn ang="0">
                <a:pos x="2029" y="0"/>
              </a:cxn>
              <a:cxn ang="0">
                <a:pos x="2058" y="0"/>
              </a:cxn>
              <a:cxn ang="0">
                <a:pos x="2228" y="10"/>
              </a:cxn>
              <a:cxn ang="0">
                <a:pos x="2324" y="0"/>
              </a:cxn>
              <a:cxn ang="0">
                <a:pos x="2390" y="10"/>
              </a:cxn>
              <a:cxn ang="0">
                <a:pos x="2561" y="0"/>
              </a:cxn>
              <a:cxn ang="0">
                <a:pos x="2589" y="0"/>
              </a:cxn>
              <a:cxn ang="0">
                <a:pos x="2760" y="10"/>
              </a:cxn>
              <a:cxn ang="0">
                <a:pos x="2854" y="0"/>
              </a:cxn>
              <a:cxn ang="0">
                <a:pos x="2922" y="10"/>
              </a:cxn>
              <a:cxn ang="0">
                <a:pos x="3092" y="0"/>
              </a:cxn>
              <a:cxn ang="0">
                <a:pos x="3121" y="0"/>
              </a:cxn>
              <a:cxn ang="0">
                <a:pos x="3291" y="10"/>
              </a:cxn>
              <a:cxn ang="0">
                <a:pos x="3386" y="0"/>
              </a:cxn>
              <a:cxn ang="0">
                <a:pos x="3452" y="10"/>
              </a:cxn>
              <a:cxn ang="0">
                <a:pos x="3623" y="0"/>
              </a:cxn>
              <a:cxn ang="0">
                <a:pos x="3651" y="0"/>
              </a:cxn>
              <a:cxn ang="0">
                <a:pos x="3822" y="10"/>
              </a:cxn>
              <a:cxn ang="0">
                <a:pos x="3917" y="0"/>
              </a:cxn>
              <a:cxn ang="0">
                <a:pos x="3983" y="10"/>
              </a:cxn>
              <a:cxn ang="0">
                <a:pos x="4154" y="0"/>
              </a:cxn>
              <a:cxn ang="0">
                <a:pos x="4182" y="0"/>
              </a:cxn>
              <a:cxn ang="0">
                <a:pos x="4353" y="10"/>
              </a:cxn>
              <a:cxn ang="0">
                <a:pos x="4448" y="0"/>
              </a:cxn>
              <a:cxn ang="0">
                <a:pos x="4515" y="10"/>
              </a:cxn>
              <a:cxn ang="0">
                <a:pos x="4685" y="0"/>
              </a:cxn>
              <a:cxn ang="0">
                <a:pos x="4714" y="0"/>
              </a:cxn>
              <a:cxn ang="0">
                <a:pos x="4885" y="10"/>
              </a:cxn>
              <a:cxn ang="0">
                <a:pos x="4979" y="0"/>
              </a:cxn>
              <a:cxn ang="0">
                <a:pos x="5045" y="10"/>
              </a:cxn>
              <a:cxn ang="0">
                <a:pos x="5216" y="0"/>
              </a:cxn>
              <a:cxn ang="0">
                <a:pos x="5244" y="0"/>
              </a:cxn>
              <a:cxn ang="0">
                <a:pos x="5415" y="10"/>
              </a:cxn>
              <a:cxn ang="0">
                <a:pos x="5511" y="0"/>
              </a:cxn>
              <a:cxn ang="0">
                <a:pos x="5577" y="10"/>
              </a:cxn>
              <a:cxn ang="0">
                <a:pos x="5747" y="0"/>
              </a:cxn>
              <a:cxn ang="0">
                <a:pos x="5776" y="0"/>
              </a:cxn>
              <a:cxn ang="0">
                <a:pos x="5942" y="10"/>
              </a:cxn>
            </a:cxnLst>
            <a:rect l="0" t="0" r="r" b="b"/>
            <a:pathLst>
              <a:path w="5942" h="10">
                <a:moveTo>
                  <a:pt x="0" y="0"/>
                </a:moveTo>
                <a:lnTo>
                  <a:pt x="38" y="0"/>
                </a:lnTo>
                <a:lnTo>
                  <a:pt x="38" y="10"/>
                </a:lnTo>
                <a:lnTo>
                  <a:pt x="0" y="10"/>
                </a:lnTo>
                <a:lnTo>
                  <a:pt x="0" y="0"/>
                </a:lnTo>
                <a:close/>
                <a:moveTo>
                  <a:pt x="66" y="0"/>
                </a:moveTo>
                <a:lnTo>
                  <a:pt x="105" y="0"/>
                </a:lnTo>
                <a:lnTo>
                  <a:pt x="105" y="10"/>
                </a:lnTo>
                <a:lnTo>
                  <a:pt x="66" y="10"/>
                </a:lnTo>
                <a:lnTo>
                  <a:pt x="66" y="0"/>
                </a:lnTo>
                <a:close/>
                <a:moveTo>
                  <a:pt x="133" y="0"/>
                </a:moveTo>
                <a:lnTo>
                  <a:pt x="171" y="0"/>
                </a:lnTo>
                <a:lnTo>
                  <a:pt x="171" y="10"/>
                </a:lnTo>
                <a:lnTo>
                  <a:pt x="133" y="10"/>
                </a:lnTo>
                <a:lnTo>
                  <a:pt x="133" y="0"/>
                </a:lnTo>
                <a:close/>
                <a:moveTo>
                  <a:pt x="199" y="0"/>
                </a:moveTo>
                <a:lnTo>
                  <a:pt x="237" y="0"/>
                </a:lnTo>
                <a:lnTo>
                  <a:pt x="237" y="10"/>
                </a:lnTo>
                <a:lnTo>
                  <a:pt x="199" y="10"/>
                </a:lnTo>
                <a:lnTo>
                  <a:pt x="199" y="0"/>
                </a:lnTo>
                <a:close/>
                <a:moveTo>
                  <a:pt x="265" y="0"/>
                </a:moveTo>
                <a:lnTo>
                  <a:pt x="304" y="0"/>
                </a:lnTo>
                <a:lnTo>
                  <a:pt x="304" y="10"/>
                </a:lnTo>
                <a:lnTo>
                  <a:pt x="265" y="10"/>
                </a:lnTo>
                <a:lnTo>
                  <a:pt x="265" y="0"/>
                </a:lnTo>
                <a:close/>
                <a:moveTo>
                  <a:pt x="332" y="0"/>
                </a:moveTo>
                <a:lnTo>
                  <a:pt x="370" y="0"/>
                </a:lnTo>
                <a:lnTo>
                  <a:pt x="370" y="10"/>
                </a:lnTo>
                <a:lnTo>
                  <a:pt x="332" y="10"/>
                </a:lnTo>
                <a:lnTo>
                  <a:pt x="332" y="0"/>
                </a:lnTo>
                <a:close/>
                <a:moveTo>
                  <a:pt x="398" y="0"/>
                </a:moveTo>
                <a:lnTo>
                  <a:pt x="436" y="0"/>
                </a:lnTo>
                <a:lnTo>
                  <a:pt x="436" y="10"/>
                </a:lnTo>
                <a:lnTo>
                  <a:pt x="398" y="10"/>
                </a:lnTo>
                <a:lnTo>
                  <a:pt x="398" y="0"/>
                </a:lnTo>
                <a:close/>
                <a:moveTo>
                  <a:pt x="464" y="0"/>
                </a:moveTo>
                <a:lnTo>
                  <a:pt x="503" y="0"/>
                </a:lnTo>
                <a:lnTo>
                  <a:pt x="503" y="10"/>
                </a:lnTo>
                <a:lnTo>
                  <a:pt x="464" y="10"/>
                </a:lnTo>
                <a:lnTo>
                  <a:pt x="464" y="0"/>
                </a:lnTo>
                <a:close/>
                <a:moveTo>
                  <a:pt x="532" y="0"/>
                </a:moveTo>
                <a:lnTo>
                  <a:pt x="569" y="0"/>
                </a:lnTo>
                <a:lnTo>
                  <a:pt x="569" y="10"/>
                </a:lnTo>
                <a:lnTo>
                  <a:pt x="532" y="10"/>
                </a:lnTo>
                <a:lnTo>
                  <a:pt x="532" y="0"/>
                </a:lnTo>
                <a:close/>
                <a:moveTo>
                  <a:pt x="598" y="0"/>
                </a:moveTo>
                <a:lnTo>
                  <a:pt x="635" y="0"/>
                </a:lnTo>
                <a:lnTo>
                  <a:pt x="635" y="10"/>
                </a:lnTo>
                <a:lnTo>
                  <a:pt x="598" y="10"/>
                </a:lnTo>
                <a:lnTo>
                  <a:pt x="598" y="0"/>
                </a:lnTo>
                <a:close/>
                <a:moveTo>
                  <a:pt x="664" y="0"/>
                </a:moveTo>
                <a:lnTo>
                  <a:pt x="702" y="0"/>
                </a:lnTo>
                <a:lnTo>
                  <a:pt x="702" y="10"/>
                </a:lnTo>
                <a:lnTo>
                  <a:pt x="664" y="10"/>
                </a:lnTo>
                <a:lnTo>
                  <a:pt x="664" y="0"/>
                </a:lnTo>
                <a:close/>
                <a:moveTo>
                  <a:pt x="731" y="0"/>
                </a:moveTo>
                <a:lnTo>
                  <a:pt x="768" y="0"/>
                </a:lnTo>
                <a:lnTo>
                  <a:pt x="768" y="10"/>
                </a:lnTo>
                <a:lnTo>
                  <a:pt x="731" y="10"/>
                </a:lnTo>
                <a:lnTo>
                  <a:pt x="731" y="0"/>
                </a:lnTo>
                <a:close/>
                <a:moveTo>
                  <a:pt x="797" y="0"/>
                </a:moveTo>
                <a:lnTo>
                  <a:pt x="834" y="0"/>
                </a:lnTo>
                <a:lnTo>
                  <a:pt x="834" y="10"/>
                </a:lnTo>
                <a:lnTo>
                  <a:pt x="797" y="10"/>
                </a:lnTo>
                <a:lnTo>
                  <a:pt x="797" y="0"/>
                </a:lnTo>
                <a:close/>
                <a:moveTo>
                  <a:pt x="863" y="0"/>
                </a:moveTo>
                <a:lnTo>
                  <a:pt x="901" y="0"/>
                </a:lnTo>
                <a:lnTo>
                  <a:pt x="901" y="10"/>
                </a:lnTo>
                <a:lnTo>
                  <a:pt x="863" y="10"/>
                </a:lnTo>
                <a:lnTo>
                  <a:pt x="863" y="0"/>
                </a:lnTo>
                <a:close/>
                <a:moveTo>
                  <a:pt x="930" y="0"/>
                </a:moveTo>
                <a:lnTo>
                  <a:pt x="967" y="0"/>
                </a:lnTo>
                <a:lnTo>
                  <a:pt x="967" y="10"/>
                </a:lnTo>
                <a:lnTo>
                  <a:pt x="930" y="10"/>
                </a:lnTo>
                <a:lnTo>
                  <a:pt x="930" y="0"/>
                </a:lnTo>
                <a:close/>
                <a:moveTo>
                  <a:pt x="996" y="0"/>
                </a:moveTo>
                <a:lnTo>
                  <a:pt x="1033" y="0"/>
                </a:lnTo>
                <a:lnTo>
                  <a:pt x="1033" y="10"/>
                </a:lnTo>
                <a:lnTo>
                  <a:pt x="996" y="10"/>
                </a:lnTo>
                <a:lnTo>
                  <a:pt x="996" y="0"/>
                </a:lnTo>
                <a:close/>
                <a:moveTo>
                  <a:pt x="1062" y="0"/>
                </a:moveTo>
                <a:lnTo>
                  <a:pt x="1101" y="0"/>
                </a:lnTo>
                <a:lnTo>
                  <a:pt x="1101" y="10"/>
                </a:lnTo>
                <a:lnTo>
                  <a:pt x="1062" y="10"/>
                </a:lnTo>
                <a:lnTo>
                  <a:pt x="1062" y="0"/>
                </a:lnTo>
                <a:close/>
                <a:moveTo>
                  <a:pt x="1129" y="0"/>
                </a:moveTo>
                <a:lnTo>
                  <a:pt x="1167" y="0"/>
                </a:lnTo>
                <a:lnTo>
                  <a:pt x="1167" y="10"/>
                </a:lnTo>
                <a:lnTo>
                  <a:pt x="1129" y="10"/>
                </a:lnTo>
                <a:lnTo>
                  <a:pt x="1129" y="0"/>
                </a:lnTo>
                <a:close/>
                <a:moveTo>
                  <a:pt x="1195" y="0"/>
                </a:moveTo>
                <a:lnTo>
                  <a:pt x="1233" y="0"/>
                </a:lnTo>
                <a:lnTo>
                  <a:pt x="1233" y="10"/>
                </a:lnTo>
                <a:lnTo>
                  <a:pt x="1195" y="10"/>
                </a:lnTo>
                <a:lnTo>
                  <a:pt x="1195" y="0"/>
                </a:lnTo>
                <a:close/>
                <a:moveTo>
                  <a:pt x="1261" y="0"/>
                </a:moveTo>
                <a:lnTo>
                  <a:pt x="1300" y="0"/>
                </a:lnTo>
                <a:lnTo>
                  <a:pt x="1300" y="10"/>
                </a:lnTo>
                <a:lnTo>
                  <a:pt x="1261" y="10"/>
                </a:lnTo>
                <a:lnTo>
                  <a:pt x="1261" y="0"/>
                </a:lnTo>
                <a:close/>
                <a:moveTo>
                  <a:pt x="1328" y="0"/>
                </a:moveTo>
                <a:lnTo>
                  <a:pt x="1366" y="0"/>
                </a:lnTo>
                <a:lnTo>
                  <a:pt x="1366" y="10"/>
                </a:lnTo>
                <a:lnTo>
                  <a:pt x="1328" y="10"/>
                </a:lnTo>
                <a:lnTo>
                  <a:pt x="1328" y="0"/>
                </a:lnTo>
                <a:close/>
                <a:moveTo>
                  <a:pt x="1394" y="0"/>
                </a:moveTo>
                <a:lnTo>
                  <a:pt x="1432" y="0"/>
                </a:lnTo>
                <a:lnTo>
                  <a:pt x="1432" y="10"/>
                </a:lnTo>
                <a:lnTo>
                  <a:pt x="1394" y="10"/>
                </a:lnTo>
                <a:lnTo>
                  <a:pt x="1394" y="0"/>
                </a:lnTo>
                <a:close/>
                <a:moveTo>
                  <a:pt x="1460" y="0"/>
                </a:moveTo>
                <a:lnTo>
                  <a:pt x="1499" y="0"/>
                </a:lnTo>
                <a:lnTo>
                  <a:pt x="1499" y="10"/>
                </a:lnTo>
                <a:lnTo>
                  <a:pt x="1460" y="10"/>
                </a:lnTo>
                <a:lnTo>
                  <a:pt x="1460" y="0"/>
                </a:lnTo>
                <a:close/>
                <a:moveTo>
                  <a:pt x="1527" y="0"/>
                </a:moveTo>
                <a:lnTo>
                  <a:pt x="1565" y="0"/>
                </a:lnTo>
                <a:lnTo>
                  <a:pt x="1565" y="10"/>
                </a:lnTo>
                <a:lnTo>
                  <a:pt x="1527" y="10"/>
                </a:lnTo>
                <a:lnTo>
                  <a:pt x="1527" y="0"/>
                </a:lnTo>
                <a:close/>
                <a:moveTo>
                  <a:pt x="1593" y="0"/>
                </a:moveTo>
                <a:lnTo>
                  <a:pt x="1631" y="0"/>
                </a:lnTo>
                <a:lnTo>
                  <a:pt x="1631" y="10"/>
                </a:lnTo>
                <a:lnTo>
                  <a:pt x="1593" y="10"/>
                </a:lnTo>
                <a:lnTo>
                  <a:pt x="1593" y="0"/>
                </a:lnTo>
                <a:close/>
                <a:moveTo>
                  <a:pt x="1659" y="0"/>
                </a:moveTo>
                <a:lnTo>
                  <a:pt x="1698" y="0"/>
                </a:lnTo>
                <a:lnTo>
                  <a:pt x="1698" y="10"/>
                </a:lnTo>
                <a:lnTo>
                  <a:pt x="1659" y="10"/>
                </a:lnTo>
                <a:lnTo>
                  <a:pt x="1659" y="0"/>
                </a:lnTo>
                <a:close/>
                <a:moveTo>
                  <a:pt x="1727" y="0"/>
                </a:moveTo>
                <a:lnTo>
                  <a:pt x="1764" y="0"/>
                </a:lnTo>
                <a:lnTo>
                  <a:pt x="1764" y="10"/>
                </a:lnTo>
                <a:lnTo>
                  <a:pt x="1727" y="10"/>
                </a:lnTo>
                <a:lnTo>
                  <a:pt x="1727" y="0"/>
                </a:lnTo>
                <a:close/>
                <a:moveTo>
                  <a:pt x="1793" y="0"/>
                </a:moveTo>
                <a:lnTo>
                  <a:pt x="1830" y="0"/>
                </a:lnTo>
                <a:lnTo>
                  <a:pt x="1830" y="10"/>
                </a:lnTo>
                <a:lnTo>
                  <a:pt x="1793" y="10"/>
                </a:lnTo>
                <a:lnTo>
                  <a:pt x="1793" y="0"/>
                </a:lnTo>
                <a:close/>
                <a:moveTo>
                  <a:pt x="1859" y="0"/>
                </a:moveTo>
                <a:lnTo>
                  <a:pt x="1897" y="0"/>
                </a:lnTo>
                <a:lnTo>
                  <a:pt x="1897" y="10"/>
                </a:lnTo>
                <a:lnTo>
                  <a:pt x="1859" y="10"/>
                </a:lnTo>
                <a:lnTo>
                  <a:pt x="1859" y="0"/>
                </a:lnTo>
                <a:close/>
                <a:moveTo>
                  <a:pt x="1926" y="0"/>
                </a:moveTo>
                <a:lnTo>
                  <a:pt x="1963" y="0"/>
                </a:lnTo>
                <a:lnTo>
                  <a:pt x="1963" y="10"/>
                </a:lnTo>
                <a:lnTo>
                  <a:pt x="1926" y="10"/>
                </a:lnTo>
                <a:lnTo>
                  <a:pt x="1926" y="0"/>
                </a:lnTo>
                <a:close/>
                <a:moveTo>
                  <a:pt x="1992" y="0"/>
                </a:moveTo>
                <a:lnTo>
                  <a:pt x="2029" y="0"/>
                </a:lnTo>
                <a:lnTo>
                  <a:pt x="2029" y="10"/>
                </a:lnTo>
                <a:lnTo>
                  <a:pt x="1992" y="10"/>
                </a:lnTo>
                <a:lnTo>
                  <a:pt x="1992" y="0"/>
                </a:lnTo>
                <a:close/>
                <a:moveTo>
                  <a:pt x="2058" y="0"/>
                </a:moveTo>
                <a:lnTo>
                  <a:pt x="2096" y="0"/>
                </a:lnTo>
                <a:lnTo>
                  <a:pt x="2096" y="10"/>
                </a:lnTo>
                <a:lnTo>
                  <a:pt x="2058" y="10"/>
                </a:lnTo>
                <a:lnTo>
                  <a:pt x="2058" y="0"/>
                </a:lnTo>
                <a:close/>
                <a:moveTo>
                  <a:pt x="2125" y="0"/>
                </a:moveTo>
                <a:lnTo>
                  <a:pt x="2162" y="0"/>
                </a:lnTo>
                <a:lnTo>
                  <a:pt x="2162" y="10"/>
                </a:lnTo>
                <a:lnTo>
                  <a:pt x="2125" y="10"/>
                </a:lnTo>
                <a:lnTo>
                  <a:pt x="2125" y="0"/>
                </a:lnTo>
                <a:close/>
                <a:moveTo>
                  <a:pt x="2191" y="0"/>
                </a:moveTo>
                <a:lnTo>
                  <a:pt x="2228" y="0"/>
                </a:lnTo>
                <a:lnTo>
                  <a:pt x="2228" y="10"/>
                </a:lnTo>
                <a:lnTo>
                  <a:pt x="2191" y="10"/>
                </a:lnTo>
                <a:lnTo>
                  <a:pt x="2191" y="0"/>
                </a:lnTo>
                <a:close/>
                <a:moveTo>
                  <a:pt x="2257" y="0"/>
                </a:moveTo>
                <a:lnTo>
                  <a:pt x="2296" y="0"/>
                </a:lnTo>
                <a:lnTo>
                  <a:pt x="2296" y="10"/>
                </a:lnTo>
                <a:lnTo>
                  <a:pt x="2257" y="10"/>
                </a:lnTo>
                <a:lnTo>
                  <a:pt x="2257" y="0"/>
                </a:lnTo>
                <a:close/>
                <a:moveTo>
                  <a:pt x="2324" y="0"/>
                </a:moveTo>
                <a:lnTo>
                  <a:pt x="2362" y="0"/>
                </a:lnTo>
                <a:lnTo>
                  <a:pt x="2362" y="10"/>
                </a:lnTo>
                <a:lnTo>
                  <a:pt x="2324" y="10"/>
                </a:lnTo>
                <a:lnTo>
                  <a:pt x="2324" y="0"/>
                </a:lnTo>
                <a:close/>
                <a:moveTo>
                  <a:pt x="2390" y="0"/>
                </a:moveTo>
                <a:lnTo>
                  <a:pt x="2428" y="0"/>
                </a:lnTo>
                <a:lnTo>
                  <a:pt x="2428" y="10"/>
                </a:lnTo>
                <a:lnTo>
                  <a:pt x="2390" y="10"/>
                </a:lnTo>
                <a:lnTo>
                  <a:pt x="2390" y="0"/>
                </a:lnTo>
                <a:close/>
                <a:moveTo>
                  <a:pt x="2456" y="0"/>
                </a:moveTo>
                <a:lnTo>
                  <a:pt x="2495" y="0"/>
                </a:lnTo>
                <a:lnTo>
                  <a:pt x="2495" y="10"/>
                </a:lnTo>
                <a:lnTo>
                  <a:pt x="2456" y="10"/>
                </a:lnTo>
                <a:lnTo>
                  <a:pt x="2456" y="0"/>
                </a:lnTo>
                <a:close/>
                <a:moveTo>
                  <a:pt x="2523" y="0"/>
                </a:moveTo>
                <a:lnTo>
                  <a:pt x="2561" y="0"/>
                </a:lnTo>
                <a:lnTo>
                  <a:pt x="2561" y="10"/>
                </a:lnTo>
                <a:lnTo>
                  <a:pt x="2523" y="10"/>
                </a:lnTo>
                <a:lnTo>
                  <a:pt x="2523" y="0"/>
                </a:lnTo>
                <a:close/>
                <a:moveTo>
                  <a:pt x="2589" y="0"/>
                </a:moveTo>
                <a:lnTo>
                  <a:pt x="2627" y="0"/>
                </a:lnTo>
                <a:lnTo>
                  <a:pt x="2627" y="10"/>
                </a:lnTo>
                <a:lnTo>
                  <a:pt x="2589" y="10"/>
                </a:lnTo>
                <a:lnTo>
                  <a:pt x="2589" y="0"/>
                </a:lnTo>
                <a:close/>
                <a:moveTo>
                  <a:pt x="2655" y="0"/>
                </a:moveTo>
                <a:lnTo>
                  <a:pt x="2694" y="0"/>
                </a:lnTo>
                <a:lnTo>
                  <a:pt x="2694" y="10"/>
                </a:lnTo>
                <a:lnTo>
                  <a:pt x="2655" y="10"/>
                </a:lnTo>
                <a:lnTo>
                  <a:pt x="2655" y="0"/>
                </a:lnTo>
                <a:close/>
                <a:moveTo>
                  <a:pt x="2722" y="0"/>
                </a:moveTo>
                <a:lnTo>
                  <a:pt x="2760" y="0"/>
                </a:lnTo>
                <a:lnTo>
                  <a:pt x="2760" y="10"/>
                </a:lnTo>
                <a:lnTo>
                  <a:pt x="2722" y="10"/>
                </a:lnTo>
                <a:lnTo>
                  <a:pt x="2722" y="0"/>
                </a:lnTo>
                <a:close/>
                <a:moveTo>
                  <a:pt x="2788" y="0"/>
                </a:moveTo>
                <a:lnTo>
                  <a:pt x="2826" y="0"/>
                </a:lnTo>
                <a:lnTo>
                  <a:pt x="2826" y="10"/>
                </a:lnTo>
                <a:lnTo>
                  <a:pt x="2788" y="10"/>
                </a:lnTo>
                <a:lnTo>
                  <a:pt x="2788" y="0"/>
                </a:lnTo>
                <a:close/>
                <a:moveTo>
                  <a:pt x="2854" y="0"/>
                </a:moveTo>
                <a:lnTo>
                  <a:pt x="2893" y="0"/>
                </a:lnTo>
                <a:lnTo>
                  <a:pt x="2893" y="10"/>
                </a:lnTo>
                <a:lnTo>
                  <a:pt x="2854" y="10"/>
                </a:lnTo>
                <a:lnTo>
                  <a:pt x="2854" y="0"/>
                </a:lnTo>
                <a:close/>
                <a:moveTo>
                  <a:pt x="2922" y="0"/>
                </a:moveTo>
                <a:lnTo>
                  <a:pt x="2959" y="0"/>
                </a:lnTo>
                <a:lnTo>
                  <a:pt x="2959" y="10"/>
                </a:lnTo>
                <a:lnTo>
                  <a:pt x="2922" y="10"/>
                </a:lnTo>
                <a:lnTo>
                  <a:pt x="2922" y="0"/>
                </a:lnTo>
                <a:close/>
                <a:moveTo>
                  <a:pt x="2988" y="0"/>
                </a:moveTo>
                <a:lnTo>
                  <a:pt x="3025" y="0"/>
                </a:lnTo>
                <a:lnTo>
                  <a:pt x="3025" y="10"/>
                </a:lnTo>
                <a:lnTo>
                  <a:pt x="2988" y="10"/>
                </a:lnTo>
                <a:lnTo>
                  <a:pt x="2988" y="0"/>
                </a:lnTo>
                <a:close/>
                <a:moveTo>
                  <a:pt x="3054" y="0"/>
                </a:moveTo>
                <a:lnTo>
                  <a:pt x="3092" y="0"/>
                </a:lnTo>
                <a:lnTo>
                  <a:pt x="3092" y="10"/>
                </a:lnTo>
                <a:lnTo>
                  <a:pt x="3054" y="10"/>
                </a:lnTo>
                <a:lnTo>
                  <a:pt x="3054" y="0"/>
                </a:lnTo>
                <a:close/>
                <a:moveTo>
                  <a:pt x="3121" y="0"/>
                </a:moveTo>
                <a:lnTo>
                  <a:pt x="3158" y="0"/>
                </a:lnTo>
                <a:lnTo>
                  <a:pt x="3158" y="10"/>
                </a:lnTo>
                <a:lnTo>
                  <a:pt x="3121" y="10"/>
                </a:lnTo>
                <a:lnTo>
                  <a:pt x="3121" y="0"/>
                </a:lnTo>
                <a:close/>
                <a:moveTo>
                  <a:pt x="3187" y="0"/>
                </a:moveTo>
                <a:lnTo>
                  <a:pt x="3224" y="0"/>
                </a:lnTo>
                <a:lnTo>
                  <a:pt x="3224" y="10"/>
                </a:lnTo>
                <a:lnTo>
                  <a:pt x="3187" y="10"/>
                </a:lnTo>
                <a:lnTo>
                  <a:pt x="3187" y="0"/>
                </a:lnTo>
                <a:close/>
                <a:moveTo>
                  <a:pt x="3253" y="0"/>
                </a:moveTo>
                <a:lnTo>
                  <a:pt x="3291" y="0"/>
                </a:lnTo>
                <a:lnTo>
                  <a:pt x="3291" y="10"/>
                </a:lnTo>
                <a:lnTo>
                  <a:pt x="3253" y="10"/>
                </a:lnTo>
                <a:lnTo>
                  <a:pt x="3253" y="0"/>
                </a:lnTo>
                <a:close/>
                <a:moveTo>
                  <a:pt x="3320" y="0"/>
                </a:moveTo>
                <a:lnTo>
                  <a:pt x="3357" y="0"/>
                </a:lnTo>
                <a:lnTo>
                  <a:pt x="3357" y="10"/>
                </a:lnTo>
                <a:lnTo>
                  <a:pt x="3320" y="10"/>
                </a:lnTo>
                <a:lnTo>
                  <a:pt x="3320" y="0"/>
                </a:lnTo>
                <a:close/>
                <a:moveTo>
                  <a:pt x="3386" y="0"/>
                </a:moveTo>
                <a:lnTo>
                  <a:pt x="3423" y="0"/>
                </a:lnTo>
                <a:lnTo>
                  <a:pt x="3423" y="10"/>
                </a:lnTo>
                <a:lnTo>
                  <a:pt x="3386" y="10"/>
                </a:lnTo>
                <a:lnTo>
                  <a:pt x="3386" y="0"/>
                </a:lnTo>
                <a:close/>
                <a:moveTo>
                  <a:pt x="3452" y="0"/>
                </a:moveTo>
                <a:lnTo>
                  <a:pt x="3491" y="0"/>
                </a:lnTo>
                <a:lnTo>
                  <a:pt x="3491" y="10"/>
                </a:lnTo>
                <a:lnTo>
                  <a:pt x="3452" y="10"/>
                </a:lnTo>
                <a:lnTo>
                  <a:pt x="3452" y="0"/>
                </a:lnTo>
                <a:close/>
                <a:moveTo>
                  <a:pt x="3519" y="0"/>
                </a:moveTo>
                <a:lnTo>
                  <a:pt x="3557" y="0"/>
                </a:lnTo>
                <a:lnTo>
                  <a:pt x="3557" y="10"/>
                </a:lnTo>
                <a:lnTo>
                  <a:pt x="3519" y="10"/>
                </a:lnTo>
                <a:lnTo>
                  <a:pt x="3519" y="0"/>
                </a:lnTo>
                <a:close/>
                <a:moveTo>
                  <a:pt x="3585" y="0"/>
                </a:moveTo>
                <a:lnTo>
                  <a:pt x="3623" y="0"/>
                </a:lnTo>
                <a:lnTo>
                  <a:pt x="3623" y="10"/>
                </a:lnTo>
                <a:lnTo>
                  <a:pt x="3585" y="10"/>
                </a:lnTo>
                <a:lnTo>
                  <a:pt x="3585" y="0"/>
                </a:lnTo>
                <a:close/>
                <a:moveTo>
                  <a:pt x="3651" y="0"/>
                </a:moveTo>
                <a:lnTo>
                  <a:pt x="3690" y="0"/>
                </a:lnTo>
                <a:lnTo>
                  <a:pt x="3690" y="10"/>
                </a:lnTo>
                <a:lnTo>
                  <a:pt x="3651" y="10"/>
                </a:lnTo>
                <a:lnTo>
                  <a:pt x="3651" y="0"/>
                </a:lnTo>
                <a:close/>
                <a:moveTo>
                  <a:pt x="3718" y="0"/>
                </a:moveTo>
                <a:lnTo>
                  <a:pt x="3756" y="0"/>
                </a:lnTo>
                <a:lnTo>
                  <a:pt x="3756" y="10"/>
                </a:lnTo>
                <a:lnTo>
                  <a:pt x="3718" y="10"/>
                </a:lnTo>
                <a:lnTo>
                  <a:pt x="3718" y="0"/>
                </a:lnTo>
                <a:close/>
                <a:moveTo>
                  <a:pt x="3784" y="0"/>
                </a:moveTo>
                <a:lnTo>
                  <a:pt x="3822" y="0"/>
                </a:lnTo>
                <a:lnTo>
                  <a:pt x="3822" y="10"/>
                </a:lnTo>
                <a:lnTo>
                  <a:pt x="3784" y="10"/>
                </a:lnTo>
                <a:lnTo>
                  <a:pt x="3784" y="0"/>
                </a:lnTo>
                <a:close/>
                <a:moveTo>
                  <a:pt x="3850" y="0"/>
                </a:moveTo>
                <a:lnTo>
                  <a:pt x="3889" y="0"/>
                </a:lnTo>
                <a:lnTo>
                  <a:pt x="3889" y="10"/>
                </a:lnTo>
                <a:lnTo>
                  <a:pt x="3850" y="10"/>
                </a:lnTo>
                <a:lnTo>
                  <a:pt x="3850" y="0"/>
                </a:lnTo>
                <a:close/>
                <a:moveTo>
                  <a:pt x="3917" y="0"/>
                </a:moveTo>
                <a:lnTo>
                  <a:pt x="3955" y="0"/>
                </a:lnTo>
                <a:lnTo>
                  <a:pt x="3955" y="10"/>
                </a:lnTo>
                <a:lnTo>
                  <a:pt x="3917" y="10"/>
                </a:lnTo>
                <a:lnTo>
                  <a:pt x="3917" y="0"/>
                </a:lnTo>
                <a:close/>
                <a:moveTo>
                  <a:pt x="3983" y="0"/>
                </a:moveTo>
                <a:lnTo>
                  <a:pt x="4021" y="0"/>
                </a:lnTo>
                <a:lnTo>
                  <a:pt x="4021" y="10"/>
                </a:lnTo>
                <a:lnTo>
                  <a:pt x="3983" y="10"/>
                </a:lnTo>
                <a:lnTo>
                  <a:pt x="3983" y="0"/>
                </a:lnTo>
                <a:close/>
                <a:moveTo>
                  <a:pt x="4049" y="0"/>
                </a:moveTo>
                <a:lnTo>
                  <a:pt x="4088" y="0"/>
                </a:lnTo>
                <a:lnTo>
                  <a:pt x="4088" y="10"/>
                </a:lnTo>
                <a:lnTo>
                  <a:pt x="4049" y="10"/>
                </a:lnTo>
                <a:lnTo>
                  <a:pt x="4049" y="0"/>
                </a:lnTo>
                <a:close/>
                <a:moveTo>
                  <a:pt x="4116" y="0"/>
                </a:moveTo>
                <a:lnTo>
                  <a:pt x="4154" y="0"/>
                </a:lnTo>
                <a:lnTo>
                  <a:pt x="4154" y="10"/>
                </a:lnTo>
                <a:lnTo>
                  <a:pt x="4116" y="10"/>
                </a:lnTo>
                <a:lnTo>
                  <a:pt x="4116" y="0"/>
                </a:lnTo>
                <a:close/>
                <a:moveTo>
                  <a:pt x="4182" y="0"/>
                </a:moveTo>
                <a:lnTo>
                  <a:pt x="4220" y="0"/>
                </a:lnTo>
                <a:lnTo>
                  <a:pt x="4220" y="10"/>
                </a:lnTo>
                <a:lnTo>
                  <a:pt x="4182" y="10"/>
                </a:lnTo>
                <a:lnTo>
                  <a:pt x="4182" y="0"/>
                </a:lnTo>
                <a:close/>
                <a:moveTo>
                  <a:pt x="4248" y="0"/>
                </a:moveTo>
                <a:lnTo>
                  <a:pt x="4287" y="0"/>
                </a:lnTo>
                <a:lnTo>
                  <a:pt x="4287" y="10"/>
                </a:lnTo>
                <a:lnTo>
                  <a:pt x="4248" y="10"/>
                </a:lnTo>
                <a:lnTo>
                  <a:pt x="4248" y="0"/>
                </a:lnTo>
                <a:close/>
                <a:moveTo>
                  <a:pt x="4316" y="0"/>
                </a:moveTo>
                <a:lnTo>
                  <a:pt x="4353" y="0"/>
                </a:lnTo>
                <a:lnTo>
                  <a:pt x="4353" y="10"/>
                </a:lnTo>
                <a:lnTo>
                  <a:pt x="4316" y="10"/>
                </a:lnTo>
                <a:lnTo>
                  <a:pt x="4316" y="0"/>
                </a:lnTo>
                <a:close/>
                <a:moveTo>
                  <a:pt x="4382" y="0"/>
                </a:moveTo>
                <a:lnTo>
                  <a:pt x="4419" y="0"/>
                </a:lnTo>
                <a:lnTo>
                  <a:pt x="4419" y="10"/>
                </a:lnTo>
                <a:lnTo>
                  <a:pt x="4382" y="10"/>
                </a:lnTo>
                <a:lnTo>
                  <a:pt x="4382" y="0"/>
                </a:lnTo>
                <a:close/>
                <a:moveTo>
                  <a:pt x="4448" y="0"/>
                </a:moveTo>
                <a:lnTo>
                  <a:pt x="4486" y="0"/>
                </a:lnTo>
                <a:lnTo>
                  <a:pt x="4486" y="10"/>
                </a:lnTo>
                <a:lnTo>
                  <a:pt x="4448" y="10"/>
                </a:lnTo>
                <a:lnTo>
                  <a:pt x="4448" y="0"/>
                </a:lnTo>
                <a:close/>
                <a:moveTo>
                  <a:pt x="4515" y="0"/>
                </a:moveTo>
                <a:lnTo>
                  <a:pt x="4552" y="0"/>
                </a:lnTo>
                <a:lnTo>
                  <a:pt x="4552" y="10"/>
                </a:lnTo>
                <a:lnTo>
                  <a:pt x="4515" y="10"/>
                </a:lnTo>
                <a:lnTo>
                  <a:pt x="4515" y="0"/>
                </a:lnTo>
                <a:close/>
                <a:moveTo>
                  <a:pt x="4581" y="0"/>
                </a:moveTo>
                <a:lnTo>
                  <a:pt x="4618" y="0"/>
                </a:lnTo>
                <a:lnTo>
                  <a:pt x="4618" y="10"/>
                </a:lnTo>
                <a:lnTo>
                  <a:pt x="4581" y="10"/>
                </a:lnTo>
                <a:lnTo>
                  <a:pt x="4581" y="0"/>
                </a:lnTo>
                <a:close/>
                <a:moveTo>
                  <a:pt x="4647" y="0"/>
                </a:moveTo>
                <a:lnTo>
                  <a:pt x="4685" y="0"/>
                </a:lnTo>
                <a:lnTo>
                  <a:pt x="4685" y="10"/>
                </a:lnTo>
                <a:lnTo>
                  <a:pt x="4647" y="10"/>
                </a:lnTo>
                <a:lnTo>
                  <a:pt x="4647" y="0"/>
                </a:lnTo>
                <a:close/>
                <a:moveTo>
                  <a:pt x="4714" y="0"/>
                </a:moveTo>
                <a:lnTo>
                  <a:pt x="4751" y="0"/>
                </a:lnTo>
                <a:lnTo>
                  <a:pt x="4751" y="10"/>
                </a:lnTo>
                <a:lnTo>
                  <a:pt x="4714" y="10"/>
                </a:lnTo>
                <a:lnTo>
                  <a:pt x="4714" y="0"/>
                </a:lnTo>
                <a:close/>
                <a:moveTo>
                  <a:pt x="4780" y="0"/>
                </a:moveTo>
                <a:lnTo>
                  <a:pt x="4817" y="0"/>
                </a:lnTo>
                <a:lnTo>
                  <a:pt x="4817" y="10"/>
                </a:lnTo>
                <a:lnTo>
                  <a:pt x="4780" y="10"/>
                </a:lnTo>
                <a:lnTo>
                  <a:pt x="4780" y="0"/>
                </a:lnTo>
                <a:close/>
                <a:moveTo>
                  <a:pt x="4846" y="0"/>
                </a:moveTo>
                <a:lnTo>
                  <a:pt x="4885" y="0"/>
                </a:lnTo>
                <a:lnTo>
                  <a:pt x="4885" y="10"/>
                </a:lnTo>
                <a:lnTo>
                  <a:pt x="4846" y="10"/>
                </a:lnTo>
                <a:lnTo>
                  <a:pt x="4846" y="0"/>
                </a:lnTo>
                <a:close/>
                <a:moveTo>
                  <a:pt x="4913" y="0"/>
                </a:moveTo>
                <a:lnTo>
                  <a:pt x="4951" y="0"/>
                </a:lnTo>
                <a:lnTo>
                  <a:pt x="4951" y="10"/>
                </a:lnTo>
                <a:lnTo>
                  <a:pt x="4913" y="10"/>
                </a:lnTo>
                <a:lnTo>
                  <a:pt x="4913" y="0"/>
                </a:lnTo>
                <a:close/>
                <a:moveTo>
                  <a:pt x="4979" y="0"/>
                </a:moveTo>
                <a:lnTo>
                  <a:pt x="5017" y="0"/>
                </a:lnTo>
                <a:lnTo>
                  <a:pt x="5017" y="10"/>
                </a:lnTo>
                <a:lnTo>
                  <a:pt x="4979" y="10"/>
                </a:lnTo>
                <a:lnTo>
                  <a:pt x="4979" y="0"/>
                </a:lnTo>
                <a:close/>
                <a:moveTo>
                  <a:pt x="5045" y="0"/>
                </a:moveTo>
                <a:lnTo>
                  <a:pt x="5084" y="0"/>
                </a:lnTo>
                <a:lnTo>
                  <a:pt x="5084" y="10"/>
                </a:lnTo>
                <a:lnTo>
                  <a:pt x="5045" y="10"/>
                </a:lnTo>
                <a:lnTo>
                  <a:pt x="5045" y="0"/>
                </a:lnTo>
                <a:close/>
                <a:moveTo>
                  <a:pt x="5112" y="0"/>
                </a:moveTo>
                <a:lnTo>
                  <a:pt x="5150" y="0"/>
                </a:lnTo>
                <a:lnTo>
                  <a:pt x="5150" y="10"/>
                </a:lnTo>
                <a:lnTo>
                  <a:pt x="5112" y="10"/>
                </a:lnTo>
                <a:lnTo>
                  <a:pt x="5112" y="0"/>
                </a:lnTo>
                <a:close/>
                <a:moveTo>
                  <a:pt x="5178" y="0"/>
                </a:moveTo>
                <a:lnTo>
                  <a:pt x="5216" y="0"/>
                </a:lnTo>
                <a:lnTo>
                  <a:pt x="5216" y="10"/>
                </a:lnTo>
                <a:lnTo>
                  <a:pt x="5178" y="10"/>
                </a:lnTo>
                <a:lnTo>
                  <a:pt x="5178" y="0"/>
                </a:lnTo>
                <a:close/>
                <a:moveTo>
                  <a:pt x="5244" y="0"/>
                </a:moveTo>
                <a:lnTo>
                  <a:pt x="5283" y="0"/>
                </a:lnTo>
                <a:lnTo>
                  <a:pt x="5283" y="10"/>
                </a:lnTo>
                <a:lnTo>
                  <a:pt x="5244" y="10"/>
                </a:lnTo>
                <a:lnTo>
                  <a:pt x="5244" y="0"/>
                </a:lnTo>
                <a:close/>
                <a:moveTo>
                  <a:pt x="5311" y="0"/>
                </a:moveTo>
                <a:lnTo>
                  <a:pt x="5349" y="0"/>
                </a:lnTo>
                <a:lnTo>
                  <a:pt x="5349" y="10"/>
                </a:lnTo>
                <a:lnTo>
                  <a:pt x="5311" y="10"/>
                </a:lnTo>
                <a:lnTo>
                  <a:pt x="5311" y="0"/>
                </a:lnTo>
                <a:close/>
                <a:moveTo>
                  <a:pt x="5377" y="0"/>
                </a:moveTo>
                <a:lnTo>
                  <a:pt x="5415" y="0"/>
                </a:lnTo>
                <a:lnTo>
                  <a:pt x="5415" y="10"/>
                </a:lnTo>
                <a:lnTo>
                  <a:pt x="5377" y="10"/>
                </a:lnTo>
                <a:lnTo>
                  <a:pt x="5377" y="0"/>
                </a:lnTo>
                <a:close/>
                <a:moveTo>
                  <a:pt x="5443" y="0"/>
                </a:moveTo>
                <a:lnTo>
                  <a:pt x="5482" y="0"/>
                </a:lnTo>
                <a:lnTo>
                  <a:pt x="5482" y="10"/>
                </a:lnTo>
                <a:lnTo>
                  <a:pt x="5443" y="10"/>
                </a:lnTo>
                <a:lnTo>
                  <a:pt x="5443" y="0"/>
                </a:lnTo>
                <a:close/>
                <a:moveTo>
                  <a:pt x="5511" y="0"/>
                </a:moveTo>
                <a:lnTo>
                  <a:pt x="5548" y="0"/>
                </a:lnTo>
                <a:lnTo>
                  <a:pt x="5548" y="10"/>
                </a:lnTo>
                <a:lnTo>
                  <a:pt x="5511" y="10"/>
                </a:lnTo>
                <a:lnTo>
                  <a:pt x="5511" y="0"/>
                </a:lnTo>
                <a:close/>
                <a:moveTo>
                  <a:pt x="5577" y="0"/>
                </a:moveTo>
                <a:lnTo>
                  <a:pt x="5614" y="0"/>
                </a:lnTo>
                <a:lnTo>
                  <a:pt x="5614" y="10"/>
                </a:lnTo>
                <a:lnTo>
                  <a:pt x="5577" y="10"/>
                </a:lnTo>
                <a:lnTo>
                  <a:pt x="5577" y="0"/>
                </a:lnTo>
                <a:close/>
                <a:moveTo>
                  <a:pt x="5643" y="0"/>
                </a:moveTo>
                <a:lnTo>
                  <a:pt x="5681" y="0"/>
                </a:lnTo>
                <a:lnTo>
                  <a:pt x="5681" y="10"/>
                </a:lnTo>
                <a:lnTo>
                  <a:pt x="5643" y="10"/>
                </a:lnTo>
                <a:lnTo>
                  <a:pt x="5643" y="0"/>
                </a:lnTo>
                <a:close/>
                <a:moveTo>
                  <a:pt x="5710" y="0"/>
                </a:moveTo>
                <a:lnTo>
                  <a:pt x="5747" y="0"/>
                </a:lnTo>
                <a:lnTo>
                  <a:pt x="5747" y="10"/>
                </a:lnTo>
                <a:lnTo>
                  <a:pt x="5710" y="10"/>
                </a:lnTo>
                <a:lnTo>
                  <a:pt x="5710" y="0"/>
                </a:lnTo>
                <a:close/>
                <a:moveTo>
                  <a:pt x="5776" y="0"/>
                </a:moveTo>
                <a:lnTo>
                  <a:pt x="5813" y="0"/>
                </a:lnTo>
                <a:lnTo>
                  <a:pt x="5813" y="10"/>
                </a:lnTo>
                <a:lnTo>
                  <a:pt x="5776" y="10"/>
                </a:lnTo>
                <a:lnTo>
                  <a:pt x="5776" y="0"/>
                </a:lnTo>
                <a:close/>
                <a:moveTo>
                  <a:pt x="5842" y="0"/>
                </a:moveTo>
                <a:lnTo>
                  <a:pt x="5880" y="0"/>
                </a:lnTo>
                <a:lnTo>
                  <a:pt x="5880" y="10"/>
                </a:lnTo>
                <a:lnTo>
                  <a:pt x="5842" y="10"/>
                </a:lnTo>
                <a:lnTo>
                  <a:pt x="5842" y="0"/>
                </a:lnTo>
                <a:close/>
                <a:moveTo>
                  <a:pt x="5909" y="0"/>
                </a:moveTo>
                <a:lnTo>
                  <a:pt x="5942" y="0"/>
                </a:lnTo>
                <a:lnTo>
                  <a:pt x="5942" y="10"/>
                </a:lnTo>
                <a:lnTo>
                  <a:pt x="5909" y="10"/>
                </a:lnTo>
                <a:lnTo>
                  <a:pt x="5909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27" name="Freeform 23"/>
          <p:cNvSpPr>
            <a:spLocks/>
          </p:cNvSpPr>
          <p:nvPr/>
        </p:nvSpPr>
        <p:spPr bwMode="auto">
          <a:xfrm>
            <a:off x="509588" y="1268413"/>
            <a:ext cx="338137" cy="850900"/>
          </a:xfrm>
          <a:custGeom>
            <a:avLst/>
            <a:gdLst/>
            <a:ahLst/>
            <a:cxnLst>
              <a:cxn ang="0">
                <a:pos x="134" y="0"/>
              </a:cxn>
              <a:cxn ang="0">
                <a:pos x="268" y="183"/>
              </a:cxn>
              <a:cxn ang="0">
                <a:pos x="201" y="183"/>
              </a:cxn>
              <a:cxn ang="0">
                <a:pos x="201" y="732"/>
              </a:cxn>
              <a:cxn ang="0">
                <a:pos x="268" y="732"/>
              </a:cxn>
              <a:cxn ang="0">
                <a:pos x="134" y="915"/>
              </a:cxn>
              <a:cxn ang="0">
                <a:pos x="0" y="732"/>
              </a:cxn>
              <a:cxn ang="0">
                <a:pos x="68" y="732"/>
              </a:cxn>
              <a:cxn ang="0">
                <a:pos x="68" y="183"/>
              </a:cxn>
              <a:cxn ang="0">
                <a:pos x="0" y="183"/>
              </a:cxn>
              <a:cxn ang="0">
                <a:pos x="134" y="0"/>
              </a:cxn>
            </a:cxnLst>
            <a:rect l="0" t="0" r="r" b="b"/>
            <a:pathLst>
              <a:path w="268" h="915">
                <a:moveTo>
                  <a:pt x="134" y="0"/>
                </a:moveTo>
                <a:lnTo>
                  <a:pt x="268" y="183"/>
                </a:lnTo>
                <a:lnTo>
                  <a:pt x="201" y="183"/>
                </a:lnTo>
                <a:lnTo>
                  <a:pt x="201" y="732"/>
                </a:lnTo>
                <a:lnTo>
                  <a:pt x="268" y="732"/>
                </a:lnTo>
                <a:lnTo>
                  <a:pt x="134" y="915"/>
                </a:lnTo>
                <a:lnTo>
                  <a:pt x="0" y="732"/>
                </a:lnTo>
                <a:lnTo>
                  <a:pt x="68" y="732"/>
                </a:lnTo>
                <a:lnTo>
                  <a:pt x="68" y="183"/>
                </a:lnTo>
                <a:lnTo>
                  <a:pt x="0" y="183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2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29" name="Line 25"/>
          <p:cNvSpPr>
            <a:spLocks noChangeShapeType="1"/>
          </p:cNvSpPr>
          <p:nvPr/>
        </p:nvSpPr>
        <p:spPr bwMode="auto">
          <a:xfrm>
            <a:off x="34925" y="2119313"/>
            <a:ext cx="1049338" cy="1587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30" name="Freeform 26"/>
          <p:cNvSpPr>
            <a:spLocks noEditPoints="1"/>
          </p:cNvSpPr>
          <p:nvPr/>
        </p:nvSpPr>
        <p:spPr bwMode="auto">
          <a:xfrm>
            <a:off x="4141788" y="1303338"/>
            <a:ext cx="69850" cy="277812"/>
          </a:xfrm>
          <a:custGeom>
            <a:avLst/>
            <a:gdLst/>
            <a:ahLst/>
            <a:cxnLst>
              <a:cxn ang="0">
                <a:pos x="25" y="216"/>
              </a:cxn>
              <a:cxn ang="0">
                <a:pos x="25" y="47"/>
              </a:cxn>
              <a:cxn ang="0">
                <a:pos x="25" y="46"/>
              </a:cxn>
              <a:cxn ang="0">
                <a:pos x="26" y="45"/>
              </a:cxn>
              <a:cxn ang="0">
                <a:pos x="27" y="44"/>
              </a:cxn>
              <a:cxn ang="0">
                <a:pos x="28" y="44"/>
              </a:cxn>
              <a:cxn ang="0">
                <a:pos x="29" y="44"/>
              </a:cxn>
              <a:cxn ang="0">
                <a:pos x="30" y="45"/>
              </a:cxn>
              <a:cxn ang="0">
                <a:pos x="32" y="46"/>
              </a:cxn>
              <a:cxn ang="0">
                <a:pos x="32" y="47"/>
              </a:cxn>
              <a:cxn ang="0">
                <a:pos x="32" y="216"/>
              </a:cxn>
              <a:cxn ang="0">
                <a:pos x="32" y="217"/>
              </a:cxn>
              <a:cxn ang="0">
                <a:pos x="30" y="218"/>
              </a:cxn>
              <a:cxn ang="0">
                <a:pos x="29" y="219"/>
              </a:cxn>
              <a:cxn ang="0">
                <a:pos x="28" y="219"/>
              </a:cxn>
              <a:cxn ang="0">
                <a:pos x="27" y="219"/>
              </a:cxn>
              <a:cxn ang="0">
                <a:pos x="26" y="218"/>
              </a:cxn>
              <a:cxn ang="0">
                <a:pos x="25" y="217"/>
              </a:cxn>
              <a:cxn ang="0">
                <a:pos x="25" y="216"/>
              </a:cxn>
              <a:cxn ang="0">
                <a:pos x="25" y="216"/>
              </a:cxn>
              <a:cxn ang="0">
                <a:pos x="0" y="57"/>
              </a:cxn>
              <a:cxn ang="0">
                <a:pos x="28" y="0"/>
              </a:cxn>
              <a:cxn ang="0">
                <a:pos x="57" y="57"/>
              </a:cxn>
              <a:cxn ang="0">
                <a:pos x="0" y="57"/>
              </a:cxn>
            </a:cxnLst>
            <a:rect l="0" t="0" r="r" b="b"/>
            <a:pathLst>
              <a:path w="57" h="219">
                <a:moveTo>
                  <a:pt x="25" y="216"/>
                </a:moveTo>
                <a:lnTo>
                  <a:pt x="25" y="47"/>
                </a:lnTo>
                <a:lnTo>
                  <a:pt x="25" y="46"/>
                </a:lnTo>
                <a:lnTo>
                  <a:pt x="26" y="45"/>
                </a:lnTo>
                <a:lnTo>
                  <a:pt x="27" y="44"/>
                </a:lnTo>
                <a:lnTo>
                  <a:pt x="28" y="44"/>
                </a:lnTo>
                <a:lnTo>
                  <a:pt x="29" y="44"/>
                </a:lnTo>
                <a:lnTo>
                  <a:pt x="30" y="45"/>
                </a:lnTo>
                <a:lnTo>
                  <a:pt x="32" y="46"/>
                </a:lnTo>
                <a:lnTo>
                  <a:pt x="32" y="47"/>
                </a:lnTo>
                <a:lnTo>
                  <a:pt x="32" y="216"/>
                </a:lnTo>
                <a:lnTo>
                  <a:pt x="32" y="217"/>
                </a:lnTo>
                <a:lnTo>
                  <a:pt x="30" y="218"/>
                </a:lnTo>
                <a:lnTo>
                  <a:pt x="29" y="219"/>
                </a:lnTo>
                <a:lnTo>
                  <a:pt x="28" y="219"/>
                </a:lnTo>
                <a:lnTo>
                  <a:pt x="27" y="219"/>
                </a:lnTo>
                <a:lnTo>
                  <a:pt x="26" y="218"/>
                </a:lnTo>
                <a:lnTo>
                  <a:pt x="25" y="217"/>
                </a:lnTo>
                <a:lnTo>
                  <a:pt x="25" y="216"/>
                </a:lnTo>
                <a:lnTo>
                  <a:pt x="25" y="216"/>
                </a:lnTo>
                <a:close/>
                <a:moveTo>
                  <a:pt x="0" y="57"/>
                </a:moveTo>
                <a:lnTo>
                  <a:pt x="28" y="0"/>
                </a:lnTo>
                <a:lnTo>
                  <a:pt x="57" y="57"/>
                </a:lnTo>
                <a:lnTo>
                  <a:pt x="0" y="57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38" name="Rectangle 34"/>
          <p:cNvSpPr>
            <a:spLocks noChangeArrowheads="1"/>
          </p:cNvSpPr>
          <p:nvPr/>
        </p:nvSpPr>
        <p:spPr bwMode="auto">
          <a:xfrm>
            <a:off x="1052513" y="2205038"/>
            <a:ext cx="8128000" cy="187325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40" name="Rectangle 36"/>
          <p:cNvSpPr>
            <a:spLocks noChangeArrowheads="1"/>
          </p:cNvSpPr>
          <p:nvPr/>
        </p:nvSpPr>
        <p:spPr bwMode="auto">
          <a:xfrm>
            <a:off x="1052513" y="623888"/>
            <a:ext cx="68262" cy="15636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41" name="Rectangle 37"/>
          <p:cNvSpPr>
            <a:spLocks noChangeArrowheads="1"/>
          </p:cNvSpPr>
          <p:nvPr/>
        </p:nvSpPr>
        <p:spPr bwMode="auto">
          <a:xfrm>
            <a:off x="1052513" y="623888"/>
            <a:ext cx="68262" cy="1563687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51946" name="Object 42"/>
          <p:cNvGraphicFramePr>
            <a:graphicFrameLocks noChangeAspect="1"/>
          </p:cNvGraphicFramePr>
          <p:nvPr/>
        </p:nvGraphicFramePr>
        <p:xfrm>
          <a:off x="5292725" y="2636838"/>
          <a:ext cx="46672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36" name="Equation" r:id="rId4" imgW="139680" imgH="177480" progId="Equation.3">
                  <p:embed/>
                </p:oleObj>
              </mc:Choice>
              <mc:Fallback>
                <p:oleObj name="Equation" r:id="rId4" imgW="139680" imgH="177480" progId="Equation.3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2636838"/>
                        <a:ext cx="466725" cy="593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47" name="Object 43"/>
          <p:cNvGraphicFramePr>
            <a:graphicFrameLocks noChangeAspect="1"/>
          </p:cNvGraphicFramePr>
          <p:nvPr/>
        </p:nvGraphicFramePr>
        <p:xfrm>
          <a:off x="2555875" y="2636838"/>
          <a:ext cx="763588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37" name="Equation" r:id="rId6" imgW="228600" imgH="177480" progId="Equation.3">
                  <p:embed/>
                </p:oleObj>
              </mc:Choice>
              <mc:Fallback>
                <p:oleObj name="Equation" r:id="rId6" imgW="228600" imgH="177480" progId="Equation.3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636838"/>
                        <a:ext cx="763588" cy="593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48" name="Object 44"/>
          <p:cNvGraphicFramePr>
            <a:graphicFrameLocks noChangeAspect="1"/>
          </p:cNvGraphicFramePr>
          <p:nvPr/>
        </p:nvGraphicFramePr>
        <p:xfrm>
          <a:off x="1279525" y="3636963"/>
          <a:ext cx="423863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38" name="Equation" r:id="rId8" imgW="126720" imgH="139680" progId="Equation.3">
                  <p:embed/>
                </p:oleObj>
              </mc:Choice>
              <mc:Fallback>
                <p:oleObj name="Equation" r:id="rId8" imgW="126720" imgH="139680" progId="Equation.3">
                  <p:embed/>
                  <p:pic>
                    <p:nvPicPr>
                      <p:cNvPr id="0" name="Picture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9525" y="3636963"/>
                        <a:ext cx="423863" cy="465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49" name="Object 45"/>
          <p:cNvGraphicFramePr>
            <a:graphicFrameLocks noChangeAspect="1"/>
          </p:cNvGraphicFramePr>
          <p:nvPr/>
        </p:nvGraphicFramePr>
        <p:xfrm>
          <a:off x="2627313" y="908050"/>
          <a:ext cx="12414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39" name="Equation" r:id="rId10" imgW="583920" imgH="203040" progId="Equation.3">
                  <p:embed/>
                </p:oleObj>
              </mc:Choice>
              <mc:Fallback>
                <p:oleObj name="Equation" r:id="rId10" imgW="583920" imgH="203040" progId="Equation.3">
                  <p:embed/>
                  <p:pic>
                    <p:nvPicPr>
                      <p:cNvPr id="0" name="Picture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908050"/>
                        <a:ext cx="1241425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50" name="Object 46"/>
          <p:cNvGraphicFramePr>
            <a:graphicFrameLocks noChangeAspect="1"/>
          </p:cNvGraphicFramePr>
          <p:nvPr/>
        </p:nvGraphicFramePr>
        <p:xfrm>
          <a:off x="4140200" y="2133600"/>
          <a:ext cx="809625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40" name="Equation" r:id="rId12" imgW="380880" imgH="139680" progId="Equation.3">
                  <p:embed/>
                </p:oleObj>
              </mc:Choice>
              <mc:Fallback>
                <p:oleObj name="Equation" r:id="rId12" imgW="380880" imgH="139680" progId="Equation.3">
                  <p:embed/>
                  <p:pic>
                    <p:nvPicPr>
                      <p:cNvPr id="0" name="Picture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2133600"/>
                        <a:ext cx="809625" cy="296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51" name="Object 47"/>
          <p:cNvGraphicFramePr>
            <a:graphicFrameLocks noChangeAspect="1"/>
          </p:cNvGraphicFramePr>
          <p:nvPr/>
        </p:nvGraphicFramePr>
        <p:xfrm>
          <a:off x="5630863" y="1157288"/>
          <a:ext cx="1862137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41" name="Equation" r:id="rId14" imgW="876240" imgH="241200" progId="Equation.3">
                  <p:embed/>
                </p:oleObj>
              </mc:Choice>
              <mc:Fallback>
                <p:oleObj name="Equation" r:id="rId14" imgW="876240" imgH="241200" progId="Equation.3">
                  <p:embed/>
                  <p:pic>
                    <p:nvPicPr>
                      <p:cNvPr id="0" name="Picture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0863" y="1157288"/>
                        <a:ext cx="1862137" cy="512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952" name="Line 48"/>
          <p:cNvSpPr>
            <a:spLocks noChangeShapeType="1"/>
          </p:cNvSpPr>
          <p:nvPr/>
        </p:nvSpPr>
        <p:spPr bwMode="auto">
          <a:xfrm>
            <a:off x="3348038" y="1196975"/>
            <a:ext cx="719137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1953" name="Freeform 49"/>
          <p:cNvSpPr>
            <a:spLocks/>
          </p:cNvSpPr>
          <p:nvPr/>
        </p:nvSpPr>
        <p:spPr bwMode="auto">
          <a:xfrm>
            <a:off x="1042988" y="1077913"/>
            <a:ext cx="8137525" cy="995362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998" y="619"/>
              </a:cxn>
              <a:cxn ang="0">
                <a:pos x="2314" y="30"/>
              </a:cxn>
              <a:cxn ang="0">
                <a:pos x="3584" y="438"/>
              </a:cxn>
              <a:cxn ang="0">
                <a:pos x="4627" y="211"/>
              </a:cxn>
              <a:cxn ang="0">
                <a:pos x="5126" y="302"/>
              </a:cxn>
            </a:cxnLst>
            <a:rect l="0" t="0" r="r" b="b"/>
            <a:pathLst>
              <a:path w="5126" h="627">
                <a:moveTo>
                  <a:pt x="0" y="75"/>
                </a:moveTo>
                <a:cubicBezTo>
                  <a:pt x="306" y="351"/>
                  <a:pt x="612" y="627"/>
                  <a:pt x="998" y="619"/>
                </a:cubicBezTo>
                <a:cubicBezTo>
                  <a:pt x="1384" y="611"/>
                  <a:pt x="1883" y="60"/>
                  <a:pt x="2314" y="30"/>
                </a:cubicBezTo>
                <a:cubicBezTo>
                  <a:pt x="2745" y="0"/>
                  <a:pt x="3199" y="408"/>
                  <a:pt x="3584" y="438"/>
                </a:cubicBezTo>
                <a:cubicBezTo>
                  <a:pt x="3969" y="468"/>
                  <a:pt x="4370" y="234"/>
                  <a:pt x="4627" y="211"/>
                </a:cubicBezTo>
                <a:cubicBezTo>
                  <a:pt x="4884" y="188"/>
                  <a:pt x="5050" y="279"/>
                  <a:pt x="5126" y="30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Huisman2_43"/>
          <p:cNvPicPr>
            <a:picLocks noChangeAspect="1" noChangeArrowheads="1"/>
          </p:cNvPicPr>
          <p:nvPr/>
        </p:nvPicPr>
        <p:blipFill>
          <a:blip r:embed="rId4" cstate="print"/>
          <a:srcRect r="48940" b="55296"/>
          <a:stretch>
            <a:fillRect/>
          </a:stretch>
        </p:blipFill>
        <p:spPr bwMode="auto">
          <a:xfrm>
            <a:off x="395288" y="260350"/>
            <a:ext cx="8280400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0419" name="Object 3"/>
          <p:cNvGraphicFramePr>
            <a:graphicFrameLocks noChangeAspect="1"/>
          </p:cNvGraphicFramePr>
          <p:nvPr/>
        </p:nvGraphicFramePr>
        <p:xfrm>
          <a:off x="1019175" y="4959350"/>
          <a:ext cx="6099175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95" name="Equation" r:id="rId5" imgW="2120760" imgH="457200" progId="Equation.3">
                  <p:embed/>
                </p:oleObj>
              </mc:Choice>
              <mc:Fallback>
                <p:oleObj name="Equation" r:id="rId5" imgW="2120760" imgH="457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4959350"/>
                        <a:ext cx="6099175" cy="1314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-1208088" y="21526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5508625" y="2492375"/>
            <a:ext cx="557213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/>
              <a:t>kH</a:t>
            </a:r>
            <a:endParaRPr lang="en-US" sz="2400" i="1" baseline="-25000"/>
          </a:p>
        </p:txBody>
      </p:sp>
      <p:sp>
        <p:nvSpPr>
          <p:cNvPr id="60424" name="Text Box 8"/>
          <p:cNvSpPr txBox="1">
            <a:spLocks noChangeArrowheads="1"/>
          </p:cNvSpPr>
          <p:nvPr/>
        </p:nvSpPr>
        <p:spPr bwMode="auto">
          <a:xfrm>
            <a:off x="5867400" y="3284538"/>
            <a:ext cx="38735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/>
              <a:t>S</a:t>
            </a:r>
            <a:endParaRPr lang="en-US" sz="2400" i="1" baseline="-25000"/>
          </a:p>
        </p:txBody>
      </p:sp>
      <p:sp>
        <p:nvSpPr>
          <p:cNvPr id="60425" name="Text Box 9"/>
          <p:cNvSpPr txBox="1">
            <a:spLocks noChangeArrowheads="1"/>
          </p:cNvSpPr>
          <p:nvPr/>
        </p:nvSpPr>
        <p:spPr bwMode="auto">
          <a:xfrm>
            <a:off x="3779838" y="3429000"/>
            <a:ext cx="33655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/>
              <a:t>x</a:t>
            </a:r>
            <a:endParaRPr lang="en-US" sz="2400" i="1" baseline="-25000"/>
          </a:p>
        </p:txBody>
      </p:sp>
      <p:sp>
        <p:nvSpPr>
          <p:cNvPr id="60426" name="Line 10"/>
          <p:cNvSpPr>
            <a:spLocks noChangeShapeType="1"/>
          </p:cNvSpPr>
          <p:nvPr/>
        </p:nvSpPr>
        <p:spPr bwMode="auto">
          <a:xfrm>
            <a:off x="3059113" y="4076700"/>
            <a:ext cx="12255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0430" name="Object 14"/>
          <p:cNvGraphicFramePr>
            <a:graphicFrameLocks noChangeAspect="1"/>
          </p:cNvGraphicFramePr>
          <p:nvPr/>
        </p:nvGraphicFramePr>
        <p:xfrm>
          <a:off x="6732588" y="1484313"/>
          <a:ext cx="1081087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96" name="Equation" r:id="rId7" imgW="380880" imgH="228600" progId="Equation.3">
                  <p:embed/>
                </p:oleObj>
              </mc:Choice>
              <mc:Fallback>
                <p:oleObj name="Equation" r:id="rId7" imgW="380880" imgH="22860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1484313"/>
                        <a:ext cx="1081087" cy="6492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31" name="Line 15"/>
          <p:cNvSpPr>
            <a:spLocks noChangeShapeType="1"/>
          </p:cNvSpPr>
          <p:nvPr/>
        </p:nvSpPr>
        <p:spPr bwMode="auto">
          <a:xfrm>
            <a:off x="5724525" y="1341438"/>
            <a:ext cx="0" cy="287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432" name="Freeform 16"/>
          <p:cNvSpPr>
            <a:spLocks/>
          </p:cNvSpPr>
          <p:nvPr/>
        </p:nvSpPr>
        <p:spPr bwMode="auto">
          <a:xfrm>
            <a:off x="5724525" y="1484313"/>
            <a:ext cx="1943100" cy="6492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63" y="91"/>
              </a:cxn>
              <a:cxn ang="0">
                <a:pos x="499" y="409"/>
              </a:cxn>
              <a:cxn ang="0">
                <a:pos x="1224" y="409"/>
              </a:cxn>
            </a:cxnLst>
            <a:rect l="0" t="0" r="r" b="b"/>
            <a:pathLst>
              <a:path w="1224" h="409">
                <a:moveTo>
                  <a:pt x="0" y="0"/>
                </a:moveTo>
                <a:lnTo>
                  <a:pt x="363" y="91"/>
                </a:lnTo>
                <a:lnTo>
                  <a:pt x="499" y="409"/>
                </a:lnTo>
                <a:lnTo>
                  <a:pt x="1224" y="409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434" name="Rectangle 18"/>
          <p:cNvSpPr>
            <a:spLocks noChangeArrowheads="1"/>
          </p:cNvSpPr>
          <p:nvPr/>
        </p:nvSpPr>
        <p:spPr bwMode="auto">
          <a:xfrm>
            <a:off x="2411413" y="1341438"/>
            <a:ext cx="431800" cy="11509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435" name="Line 19"/>
          <p:cNvSpPr>
            <a:spLocks noChangeShapeType="1"/>
          </p:cNvSpPr>
          <p:nvPr/>
        </p:nvSpPr>
        <p:spPr bwMode="auto">
          <a:xfrm flipV="1">
            <a:off x="1116013" y="1341438"/>
            <a:ext cx="0" cy="18716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433" name="Line 17"/>
          <p:cNvSpPr>
            <a:spLocks noChangeShapeType="1"/>
          </p:cNvSpPr>
          <p:nvPr/>
        </p:nvSpPr>
        <p:spPr bwMode="auto">
          <a:xfrm>
            <a:off x="2195513" y="1341438"/>
            <a:ext cx="0" cy="11509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0427" name="Object 11"/>
          <p:cNvGraphicFramePr>
            <a:graphicFrameLocks noChangeAspect="1"/>
          </p:cNvGraphicFramePr>
          <p:nvPr/>
        </p:nvGraphicFramePr>
        <p:xfrm>
          <a:off x="1835150" y="1628775"/>
          <a:ext cx="6127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97" name="Equation" r:id="rId9" imgW="215640" imgH="177480" progId="Equation.3">
                  <p:embed/>
                </p:oleObj>
              </mc:Choice>
              <mc:Fallback>
                <p:oleObj name="Equation" r:id="rId9" imgW="215640" imgH="17748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628775"/>
                        <a:ext cx="612775" cy="5048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6" name="Object 20"/>
          <p:cNvGraphicFramePr>
            <a:graphicFrameLocks noChangeAspect="1"/>
          </p:cNvGraphicFramePr>
          <p:nvPr/>
        </p:nvGraphicFramePr>
        <p:xfrm>
          <a:off x="898525" y="1701800"/>
          <a:ext cx="469900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98" name="Equation" r:id="rId11" imgW="164880" imgH="228600" progId="Equation.3">
                  <p:embed/>
                </p:oleObj>
              </mc:Choice>
              <mc:Fallback>
                <p:oleObj name="Equation" r:id="rId11" imgW="164880" imgH="22860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525" y="1701800"/>
                        <a:ext cx="469900" cy="6492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37" name="Line 21"/>
          <p:cNvSpPr>
            <a:spLocks noChangeShapeType="1"/>
          </p:cNvSpPr>
          <p:nvPr/>
        </p:nvSpPr>
        <p:spPr bwMode="auto">
          <a:xfrm flipH="1">
            <a:off x="539750" y="1341438"/>
            <a:ext cx="792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8" name="Object 6"/>
          <p:cNvGraphicFramePr>
            <a:graphicFrameLocks noChangeAspect="1"/>
          </p:cNvGraphicFramePr>
          <p:nvPr/>
        </p:nvGraphicFramePr>
        <p:xfrm>
          <a:off x="1944688" y="566738"/>
          <a:ext cx="5113337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8" name="Equation" r:id="rId4" imgW="1777680" imgH="457200" progId="Equation.3">
                  <p:embed/>
                </p:oleObj>
              </mc:Choice>
              <mc:Fallback>
                <p:oleObj name="Equation" r:id="rId4" imgW="1777680" imgH="4572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4688" y="566738"/>
                        <a:ext cx="5113337" cy="1314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15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00113" y="1773238"/>
            <a:ext cx="7343775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160" name="AutoShape 8">
            <a:hlinkClick r:id="rId7" action="ppaction://hlinkfile"/>
          </p:cNvPr>
          <p:cNvSpPr>
            <a:spLocks noChangeArrowheads="1"/>
          </p:cNvSpPr>
          <p:nvPr/>
        </p:nvSpPr>
        <p:spPr bwMode="auto">
          <a:xfrm>
            <a:off x="7885113" y="6453188"/>
            <a:ext cx="790575" cy="288925"/>
          </a:xfrm>
          <a:prstGeom prst="rightArrow">
            <a:avLst>
              <a:gd name="adj1" fmla="val 50000"/>
              <a:gd name="adj2" fmla="val 684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63550"/>
            <a:ext cx="9109075" cy="570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7027" name="AutoShape 3">
            <a:hlinkClick r:id="rId4" action="ppaction://hlinkfile"/>
          </p:cNvPr>
          <p:cNvSpPr>
            <a:spLocks noChangeArrowheads="1"/>
          </p:cNvSpPr>
          <p:nvPr/>
        </p:nvSpPr>
        <p:spPr bwMode="auto">
          <a:xfrm>
            <a:off x="7667625" y="6308725"/>
            <a:ext cx="1152525" cy="549275"/>
          </a:xfrm>
          <a:prstGeom prst="rightArrow">
            <a:avLst>
              <a:gd name="adj1" fmla="val 50000"/>
              <a:gd name="adj2" fmla="val 524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Huisman2_2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2205038"/>
            <a:ext cx="8424863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Superposition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Forms of subsurface storage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Irreversible storage</a:t>
            </a:r>
          </a:p>
          <a:p>
            <a:r>
              <a:rPr lang="en-US"/>
              <a:t>Reversible storage</a:t>
            </a:r>
          </a:p>
          <a:p>
            <a:pPr lvl="1"/>
            <a:r>
              <a:rPr lang="en-US"/>
              <a:t>Water table storage</a:t>
            </a:r>
          </a:p>
          <a:p>
            <a:pPr lvl="1"/>
            <a:r>
              <a:rPr lang="en-US"/>
              <a:t>Elastic storage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Huisman2_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476250"/>
            <a:ext cx="8424862" cy="587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54" name="Freeform 10"/>
          <p:cNvSpPr>
            <a:spLocks noEditPoints="1"/>
          </p:cNvSpPr>
          <p:nvPr/>
        </p:nvSpPr>
        <p:spPr bwMode="auto">
          <a:xfrm>
            <a:off x="5318125" y="5661025"/>
            <a:ext cx="369888" cy="77788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5" name="Rectangle 11"/>
          <p:cNvSpPr>
            <a:spLocks noChangeArrowheads="1"/>
          </p:cNvSpPr>
          <p:nvPr/>
        </p:nvSpPr>
        <p:spPr bwMode="auto">
          <a:xfrm>
            <a:off x="5743575" y="5453063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756" name="Line 12"/>
          <p:cNvSpPr>
            <a:spLocks noChangeShapeType="1"/>
          </p:cNvSpPr>
          <p:nvPr/>
        </p:nvSpPr>
        <p:spPr bwMode="auto">
          <a:xfrm>
            <a:off x="5302250" y="5514975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7" name="Freeform 13"/>
          <p:cNvSpPr>
            <a:spLocks noEditPoints="1"/>
          </p:cNvSpPr>
          <p:nvPr/>
        </p:nvSpPr>
        <p:spPr bwMode="auto">
          <a:xfrm>
            <a:off x="5318125" y="5661025"/>
            <a:ext cx="369888" cy="77788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8" name="Rectangle 14"/>
          <p:cNvSpPr>
            <a:spLocks noChangeArrowheads="1"/>
          </p:cNvSpPr>
          <p:nvPr/>
        </p:nvSpPr>
        <p:spPr bwMode="auto">
          <a:xfrm>
            <a:off x="5743575" y="5453063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759" name="Line 15"/>
          <p:cNvSpPr>
            <a:spLocks noChangeShapeType="1"/>
          </p:cNvSpPr>
          <p:nvPr/>
        </p:nvSpPr>
        <p:spPr bwMode="auto">
          <a:xfrm>
            <a:off x="4572000" y="551497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0" name="Rectangle 16"/>
          <p:cNvSpPr>
            <a:spLocks noChangeArrowheads="1"/>
          </p:cNvSpPr>
          <p:nvPr/>
        </p:nvSpPr>
        <p:spPr bwMode="auto">
          <a:xfrm>
            <a:off x="2144713" y="752475"/>
            <a:ext cx="6175375" cy="13081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2" name="Rectangle 18"/>
          <p:cNvSpPr>
            <a:spLocks noChangeArrowheads="1"/>
          </p:cNvSpPr>
          <p:nvPr/>
        </p:nvSpPr>
        <p:spPr bwMode="auto">
          <a:xfrm>
            <a:off x="2124075" y="2060575"/>
            <a:ext cx="7083425" cy="8953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3" name="Rectangle 19"/>
          <p:cNvSpPr>
            <a:spLocks noChangeArrowheads="1"/>
          </p:cNvSpPr>
          <p:nvPr/>
        </p:nvSpPr>
        <p:spPr bwMode="auto">
          <a:xfrm>
            <a:off x="2144713" y="2071688"/>
            <a:ext cx="7083425" cy="895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4" name="Rectangle 20"/>
          <p:cNvSpPr>
            <a:spLocks noChangeArrowheads="1"/>
          </p:cNvSpPr>
          <p:nvPr/>
        </p:nvSpPr>
        <p:spPr bwMode="auto">
          <a:xfrm>
            <a:off x="1588" y="2967038"/>
            <a:ext cx="9226550" cy="196850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5" name="Rectangle 21"/>
          <p:cNvSpPr>
            <a:spLocks noChangeArrowheads="1"/>
          </p:cNvSpPr>
          <p:nvPr/>
        </p:nvSpPr>
        <p:spPr bwMode="auto">
          <a:xfrm>
            <a:off x="1588" y="2967038"/>
            <a:ext cx="9226550" cy="196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6" name="Rectangle 22"/>
          <p:cNvSpPr>
            <a:spLocks noChangeArrowheads="1"/>
          </p:cNvSpPr>
          <p:nvPr/>
        </p:nvSpPr>
        <p:spPr bwMode="auto">
          <a:xfrm>
            <a:off x="4614863" y="2290763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287767" name="Line 23"/>
          <p:cNvSpPr>
            <a:spLocks noChangeShapeType="1"/>
          </p:cNvSpPr>
          <p:nvPr/>
        </p:nvSpPr>
        <p:spPr bwMode="auto">
          <a:xfrm>
            <a:off x="2144713" y="1812925"/>
            <a:ext cx="6315075" cy="31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70" name="Rectangle 26"/>
          <p:cNvSpPr>
            <a:spLocks noChangeArrowheads="1"/>
          </p:cNvSpPr>
          <p:nvPr/>
        </p:nvSpPr>
        <p:spPr bwMode="auto">
          <a:xfrm>
            <a:off x="-323850" y="981075"/>
            <a:ext cx="2468563" cy="19859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85" name="Rectangle 41"/>
          <p:cNvSpPr>
            <a:spLocks noChangeArrowheads="1"/>
          </p:cNvSpPr>
          <p:nvPr/>
        </p:nvSpPr>
        <p:spPr bwMode="auto">
          <a:xfrm>
            <a:off x="4421188" y="1506538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86" name="Rectangle 42"/>
          <p:cNvSpPr>
            <a:spLocks noChangeArrowheads="1"/>
          </p:cNvSpPr>
          <p:nvPr/>
        </p:nvSpPr>
        <p:spPr bwMode="auto">
          <a:xfrm>
            <a:off x="4421188" y="1506538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98" name="Rectangle 54"/>
          <p:cNvSpPr>
            <a:spLocks noChangeArrowheads="1"/>
          </p:cNvSpPr>
          <p:nvPr/>
        </p:nvSpPr>
        <p:spPr bwMode="auto">
          <a:xfrm>
            <a:off x="5308600" y="2255838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287799" name="Rectangle 55"/>
          <p:cNvSpPr>
            <a:spLocks noChangeArrowheads="1"/>
          </p:cNvSpPr>
          <p:nvPr/>
        </p:nvSpPr>
        <p:spPr bwMode="auto">
          <a:xfrm>
            <a:off x="8320088" y="1844675"/>
            <a:ext cx="1220787" cy="11223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1" name="Line 57"/>
          <p:cNvSpPr>
            <a:spLocks noChangeShapeType="1"/>
          </p:cNvSpPr>
          <p:nvPr/>
        </p:nvSpPr>
        <p:spPr bwMode="auto">
          <a:xfrm>
            <a:off x="366713" y="1816100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3" name="Line 59"/>
          <p:cNvSpPr>
            <a:spLocks noChangeShapeType="1"/>
          </p:cNvSpPr>
          <p:nvPr/>
        </p:nvSpPr>
        <p:spPr bwMode="auto">
          <a:xfrm flipH="1" flipV="1">
            <a:off x="2144713" y="2973388"/>
            <a:ext cx="2427287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4" name="Line 60"/>
          <p:cNvSpPr>
            <a:spLocks noChangeShapeType="1"/>
          </p:cNvSpPr>
          <p:nvPr/>
        </p:nvSpPr>
        <p:spPr bwMode="auto">
          <a:xfrm flipV="1">
            <a:off x="5292725" y="2974975"/>
            <a:ext cx="3027363" cy="2038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5" name="Rectangle 61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6" name="Rectangle 62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7" name="Line 63"/>
          <p:cNvSpPr>
            <a:spLocks noChangeShapeType="1"/>
          </p:cNvSpPr>
          <p:nvPr/>
        </p:nvSpPr>
        <p:spPr bwMode="auto">
          <a:xfrm>
            <a:off x="2174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8" name="Line 64"/>
          <p:cNvSpPr>
            <a:spLocks noChangeShapeType="1"/>
          </p:cNvSpPr>
          <p:nvPr/>
        </p:nvSpPr>
        <p:spPr bwMode="auto">
          <a:xfrm>
            <a:off x="45783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9" name="Line 65"/>
          <p:cNvSpPr>
            <a:spLocks noChangeShapeType="1"/>
          </p:cNvSpPr>
          <p:nvPr/>
        </p:nvSpPr>
        <p:spPr bwMode="auto">
          <a:xfrm>
            <a:off x="38512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0" name="Line 66"/>
          <p:cNvSpPr>
            <a:spLocks noChangeShapeType="1"/>
          </p:cNvSpPr>
          <p:nvPr/>
        </p:nvSpPr>
        <p:spPr bwMode="auto">
          <a:xfrm>
            <a:off x="9429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1" name="Line 67"/>
          <p:cNvSpPr>
            <a:spLocks noChangeShapeType="1"/>
          </p:cNvSpPr>
          <p:nvPr/>
        </p:nvSpPr>
        <p:spPr bwMode="auto">
          <a:xfrm>
            <a:off x="16700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2" name="Line 68"/>
          <p:cNvSpPr>
            <a:spLocks noChangeShapeType="1"/>
          </p:cNvSpPr>
          <p:nvPr/>
        </p:nvSpPr>
        <p:spPr bwMode="auto">
          <a:xfrm>
            <a:off x="239553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3" name="Line 69"/>
          <p:cNvSpPr>
            <a:spLocks noChangeShapeType="1"/>
          </p:cNvSpPr>
          <p:nvPr/>
        </p:nvSpPr>
        <p:spPr bwMode="auto">
          <a:xfrm>
            <a:off x="3122613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4" name="Line 70"/>
          <p:cNvSpPr>
            <a:spLocks noChangeShapeType="1"/>
          </p:cNvSpPr>
          <p:nvPr/>
        </p:nvSpPr>
        <p:spPr bwMode="auto">
          <a:xfrm>
            <a:off x="53054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5" name="Line 71"/>
          <p:cNvSpPr>
            <a:spLocks noChangeShapeType="1"/>
          </p:cNvSpPr>
          <p:nvPr/>
        </p:nvSpPr>
        <p:spPr bwMode="auto">
          <a:xfrm>
            <a:off x="89376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6" name="Line 72"/>
          <p:cNvSpPr>
            <a:spLocks noChangeShapeType="1"/>
          </p:cNvSpPr>
          <p:nvPr/>
        </p:nvSpPr>
        <p:spPr bwMode="auto">
          <a:xfrm>
            <a:off x="60293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7" name="Line 73"/>
          <p:cNvSpPr>
            <a:spLocks noChangeShapeType="1"/>
          </p:cNvSpPr>
          <p:nvPr/>
        </p:nvSpPr>
        <p:spPr bwMode="auto">
          <a:xfrm>
            <a:off x="675640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8" name="Line 74"/>
          <p:cNvSpPr>
            <a:spLocks noChangeShapeType="1"/>
          </p:cNvSpPr>
          <p:nvPr/>
        </p:nvSpPr>
        <p:spPr bwMode="auto">
          <a:xfrm>
            <a:off x="74818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9" name="Line 75"/>
          <p:cNvSpPr>
            <a:spLocks noChangeShapeType="1"/>
          </p:cNvSpPr>
          <p:nvPr/>
        </p:nvSpPr>
        <p:spPr bwMode="auto">
          <a:xfrm>
            <a:off x="82105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5" name="Rectangle 81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6" name="Rectangle 82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7" name="Rectangle 83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8" name="Rectangle 84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9" name="Rectangle 85"/>
          <p:cNvSpPr>
            <a:spLocks noChangeArrowheads="1"/>
          </p:cNvSpPr>
          <p:nvPr/>
        </p:nvSpPr>
        <p:spPr bwMode="auto">
          <a:xfrm>
            <a:off x="4538663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287832" name="Rectangle 88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33" name="Rectangle 89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34" name="Rectangle 90"/>
          <p:cNvSpPr>
            <a:spLocks noChangeArrowheads="1"/>
          </p:cNvSpPr>
          <p:nvPr/>
        </p:nvSpPr>
        <p:spPr bwMode="auto">
          <a:xfrm>
            <a:off x="5248275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287841" name="Rectangle 97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2" name="Rectangle 98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3" name="Line 99"/>
          <p:cNvSpPr>
            <a:spLocks noChangeShapeType="1"/>
          </p:cNvSpPr>
          <p:nvPr/>
        </p:nvSpPr>
        <p:spPr bwMode="auto">
          <a:xfrm>
            <a:off x="2174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4" name="Line 100"/>
          <p:cNvSpPr>
            <a:spLocks noChangeShapeType="1"/>
          </p:cNvSpPr>
          <p:nvPr/>
        </p:nvSpPr>
        <p:spPr bwMode="auto">
          <a:xfrm>
            <a:off x="45783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5" name="Line 101"/>
          <p:cNvSpPr>
            <a:spLocks noChangeShapeType="1"/>
          </p:cNvSpPr>
          <p:nvPr/>
        </p:nvSpPr>
        <p:spPr bwMode="auto">
          <a:xfrm>
            <a:off x="38512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6" name="Line 102"/>
          <p:cNvSpPr>
            <a:spLocks noChangeShapeType="1"/>
          </p:cNvSpPr>
          <p:nvPr/>
        </p:nvSpPr>
        <p:spPr bwMode="auto">
          <a:xfrm>
            <a:off x="9429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7" name="Line 103"/>
          <p:cNvSpPr>
            <a:spLocks noChangeShapeType="1"/>
          </p:cNvSpPr>
          <p:nvPr/>
        </p:nvSpPr>
        <p:spPr bwMode="auto">
          <a:xfrm>
            <a:off x="16700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8" name="Line 104"/>
          <p:cNvSpPr>
            <a:spLocks noChangeShapeType="1"/>
          </p:cNvSpPr>
          <p:nvPr/>
        </p:nvSpPr>
        <p:spPr bwMode="auto">
          <a:xfrm>
            <a:off x="239553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9" name="Line 105"/>
          <p:cNvSpPr>
            <a:spLocks noChangeShapeType="1"/>
          </p:cNvSpPr>
          <p:nvPr/>
        </p:nvSpPr>
        <p:spPr bwMode="auto">
          <a:xfrm>
            <a:off x="3122613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0" name="Line 106"/>
          <p:cNvSpPr>
            <a:spLocks noChangeShapeType="1"/>
          </p:cNvSpPr>
          <p:nvPr/>
        </p:nvSpPr>
        <p:spPr bwMode="auto">
          <a:xfrm>
            <a:off x="53054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1" name="Line 107"/>
          <p:cNvSpPr>
            <a:spLocks noChangeShapeType="1"/>
          </p:cNvSpPr>
          <p:nvPr/>
        </p:nvSpPr>
        <p:spPr bwMode="auto">
          <a:xfrm>
            <a:off x="89376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2" name="Line 108"/>
          <p:cNvSpPr>
            <a:spLocks noChangeShapeType="1"/>
          </p:cNvSpPr>
          <p:nvPr/>
        </p:nvSpPr>
        <p:spPr bwMode="auto">
          <a:xfrm>
            <a:off x="60293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3" name="Line 109"/>
          <p:cNvSpPr>
            <a:spLocks noChangeShapeType="1"/>
          </p:cNvSpPr>
          <p:nvPr/>
        </p:nvSpPr>
        <p:spPr bwMode="auto">
          <a:xfrm>
            <a:off x="675640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4" name="Line 110"/>
          <p:cNvSpPr>
            <a:spLocks noChangeShapeType="1"/>
          </p:cNvSpPr>
          <p:nvPr/>
        </p:nvSpPr>
        <p:spPr bwMode="auto">
          <a:xfrm>
            <a:off x="74818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5" name="Line 111"/>
          <p:cNvSpPr>
            <a:spLocks noChangeShapeType="1"/>
          </p:cNvSpPr>
          <p:nvPr/>
        </p:nvSpPr>
        <p:spPr bwMode="auto">
          <a:xfrm>
            <a:off x="82105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1" name="Rectangle 117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2" name="Rectangle 118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3" name="Rectangle 119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4" name="Rectangle 120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5" name="Rectangle 121"/>
          <p:cNvSpPr>
            <a:spLocks noChangeArrowheads="1"/>
          </p:cNvSpPr>
          <p:nvPr/>
        </p:nvSpPr>
        <p:spPr bwMode="auto">
          <a:xfrm>
            <a:off x="4538663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287868" name="Rectangle 124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9" name="Rectangle 125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70" name="Rectangle 126"/>
          <p:cNvSpPr>
            <a:spLocks noChangeArrowheads="1"/>
          </p:cNvSpPr>
          <p:nvPr/>
        </p:nvSpPr>
        <p:spPr bwMode="auto">
          <a:xfrm>
            <a:off x="5248275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287878" name="Line 134"/>
          <p:cNvSpPr>
            <a:spLocks noChangeShapeType="1"/>
          </p:cNvSpPr>
          <p:nvPr/>
        </p:nvSpPr>
        <p:spPr bwMode="auto">
          <a:xfrm flipV="1">
            <a:off x="2144713" y="374650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79" name="Line 135"/>
          <p:cNvSpPr>
            <a:spLocks noChangeShapeType="1"/>
          </p:cNvSpPr>
          <p:nvPr/>
        </p:nvSpPr>
        <p:spPr bwMode="auto">
          <a:xfrm flipV="1">
            <a:off x="8320088" y="376238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0" name="Freeform 136"/>
          <p:cNvSpPr>
            <a:spLocks noEditPoints="1"/>
          </p:cNvSpPr>
          <p:nvPr/>
        </p:nvSpPr>
        <p:spPr bwMode="auto">
          <a:xfrm>
            <a:off x="2162175" y="442913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1" name="Rectangle 137"/>
          <p:cNvSpPr>
            <a:spLocks noChangeArrowheads="1"/>
          </p:cNvSpPr>
          <p:nvPr/>
        </p:nvSpPr>
        <p:spPr bwMode="auto">
          <a:xfrm>
            <a:off x="4903788" y="333375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2" name="Rectangle 138"/>
          <p:cNvSpPr>
            <a:spLocks noChangeArrowheads="1"/>
          </p:cNvSpPr>
          <p:nvPr/>
        </p:nvSpPr>
        <p:spPr bwMode="auto">
          <a:xfrm>
            <a:off x="4903788" y="333375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3" name="Rectangle 139"/>
          <p:cNvSpPr>
            <a:spLocks noChangeArrowheads="1"/>
          </p:cNvSpPr>
          <p:nvPr/>
        </p:nvSpPr>
        <p:spPr bwMode="auto">
          <a:xfrm>
            <a:off x="4954588" y="342900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287884" name="Freeform 140"/>
          <p:cNvSpPr>
            <a:spLocks/>
          </p:cNvSpPr>
          <p:nvPr/>
        </p:nvSpPr>
        <p:spPr bwMode="auto">
          <a:xfrm>
            <a:off x="2124075" y="981075"/>
            <a:ext cx="6192838" cy="863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1" y="544"/>
              </a:cxn>
            </a:cxnLst>
            <a:rect l="0" t="0" r="r" b="b"/>
            <a:pathLst>
              <a:path w="3901" h="544">
                <a:moveTo>
                  <a:pt x="0" y="0"/>
                </a:moveTo>
                <a:cubicBezTo>
                  <a:pt x="60" y="516"/>
                  <a:pt x="528" y="528"/>
                  <a:pt x="3901" y="5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5" name="Freeform 141"/>
          <p:cNvSpPr>
            <a:spLocks/>
          </p:cNvSpPr>
          <p:nvPr/>
        </p:nvSpPr>
        <p:spPr bwMode="auto">
          <a:xfrm>
            <a:off x="2124075" y="981075"/>
            <a:ext cx="6192838" cy="863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1" y="544"/>
              </a:cxn>
            </a:cxnLst>
            <a:rect l="0" t="0" r="r" b="b"/>
            <a:pathLst>
              <a:path w="3901" h="544">
                <a:moveTo>
                  <a:pt x="0" y="0"/>
                </a:moveTo>
                <a:cubicBezTo>
                  <a:pt x="462" y="510"/>
                  <a:pt x="1578" y="504"/>
                  <a:pt x="3901" y="5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6" name="Freeform 142"/>
          <p:cNvSpPr>
            <a:spLocks/>
          </p:cNvSpPr>
          <p:nvPr/>
        </p:nvSpPr>
        <p:spPr bwMode="auto">
          <a:xfrm>
            <a:off x="2124075" y="981075"/>
            <a:ext cx="6192838" cy="863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1" y="544"/>
              </a:cxn>
            </a:cxnLst>
            <a:rect l="0" t="0" r="r" b="b"/>
            <a:pathLst>
              <a:path w="3901" h="544">
                <a:moveTo>
                  <a:pt x="0" y="0"/>
                </a:moveTo>
                <a:cubicBezTo>
                  <a:pt x="564" y="282"/>
                  <a:pt x="1578" y="504"/>
                  <a:pt x="3901" y="5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7" name="Freeform 143"/>
          <p:cNvSpPr>
            <a:spLocks/>
          </p:cNvSpPr>
          <p:nvPr/>
        </p:nvSpPr>
        <p:spPr bwMode="auto">
          <a:xfrm>
            <a:off x="2124075" y="981075"/>
            <a:ext cx="6192838" cy="863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1" y="544"/>
              </a:cxn>
            </a:cxnLst>
            <a:rect l="0" t="0" r="r" b="b"/>
            <a:pathLst>
              <a:path w="3901" h="544">
                <a:moveTo>
                  <a:pt x="0" y="0"/>
                </a:moveTo>
                <a:cubicBezTo>
                  <a:pt x="1146" y="210"/>
                  <a:pt x="1692" y="270"/>
                  <a:pt x="3901" y="5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8" name="Line 144"/>
          <p:cNvSpPr>
            <a:spLocks noChangeShapeType="1"/>
          </p:cNvSpPr>
          <p:nvPr/>
        </p:nvSpPr>
        <p:spPr bwMode="auto">
          <a:xfrm flipV="1">
            <a:off x="3175000" y="1163638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9" name="Line 145"/>
          <p:cNvSpPr>
            <a:spLocks noChangeShapeType="1"/>
          </p:cNvSpPr>
          <p:nvPr/>
        </p:nvSpPr>
        <p:spPr bwMode="auto">
          <a:xfrm flipV="1">
            <a:off x="222250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0" name="Line 146"/>
          <p:cNvSpPr>
            <a:spLocks noChangeShapeType="1"/>
          </p:cNvSpPr>
          <p:nvPr/>
        </p:nvSpPr>
        <p:spPr bwMode="auto">
          <a:xfrm flipV="1">
            <a:off x="8926513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1" name="Line 147"/>
          <p:cNvSpPr>
            <a:spLocks noChangeShapeType="1"/>
          </p:cNvSpPr>
          <p:nvPr/>
        </p:nvSpPr>
        <p:spPr bwMode="auto">
          <a:xfrm flipV="1">
            <a:off x="4572000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2" name="Line 148"/>
          <p:cNvSpPr>
            <a:spLocks noChangeShapeType="1"/>
          </p:cNvSpPr>
          <p:nvPr/>
        </p:nvSpPr>
        <p:spPr bwMode="auto">
          <a:xfrm flipV="1">
            <a:off x="6011863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3" name="Line 149"/>
          <p:cNvSpPr>
            <a:spLocks noChangeShapeType="1"/>
          </p:cNvSpPr>
          <p:nvPr/>
        </p:nvSpPr>
        <p:spPr bwMode="auto">
          <a:xfrm flipV="1">
            <a:off x="3132138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4" name="Line 150"/>
          <p:cNvSpPr>
            <a:spLocks noChangeShapeType="1"/>
          </p:cNvSpPr>
          <p:nvPr/>
        </p:nvSpPr>
        <p:spPr bwMode="auto">
          <a:xfrm flipV="1">
            <a:off x="7470775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5" name="Line 151"/>
          <p:cNvSpPr>
            <a:spLocks noChangeShapeType="1"/>
          </p:cNvSpPr>
          <p:nvPr/>
        </p:nvSpPr>
        <p:spPr bwMode="auto">
          <a:xfrm flipV="1">
            <a:off x="1673225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6" name="Line 152"/>
          <p:cNvSpPr>
            <a:spLocks noChangeShapeType="1"/>
          </p:cNvSpPr>
          <p:nvPr/>
        </p:nvSpPr>
        <p:spPr bwMode="auto">
          <a:xfrm>
            <a:off x="5311775" y="558958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8" name="Line 154"/>
          <p:cNvSpPr>
            <a:spLocks noChangeShapeType="1"/>
          </p:cNvSpPr>
          <p:nvPr/>
        </p:nvSpPr>
        <p:spPr bwMode="auto">
          <a:xfrm>
            <a:off x="4572000" y="594995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7" name="Rectangle 153"/>
          <p:cNvSpPr>
            <a:spLocks noChangeArrowheads="1"/>
          </p:cNvSpPr>
          <p:nvPr/>
        </p:nvSpPr>
        <p:spPr bwMode="auto">
          <a:xfrm>
            <a:off x="4859338" y="577691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287899" name="Line 155"/>
          <p:cNvSpPr>
            <a:spLocks noChangeShapeType="1"/>
          </p:cNvSpPr>
          <p:nvPr/>
        </p:nvSpPr>
        <p:spPr bwMode="auto">
          <a:xfrm flipV="1">
            <a:off x="1619250" y="981075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774" name="Rectangle 30"/>
          <p:cNvSpPr>
            <a:spLocks noChangeArrowheads="1"/>
          </p:cNvSpPr>
          <p:nvPr/>
        </p:nvSpPr>
        <p:spPr bwMode="auto">
          <a:xfrm>
            <a:off x="1455738" y="1196975"/>
            <a:ext cx="360362" cy="431800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2200" i="1">
                <a:latin typeface="Times New Roman" pitchFamily="18" charset="0"/>
              </a:rPr>
              <a:t>a</a:t>
            </a:r>
            <a:endParaRPr lang="en-US"/>
          </a:p>
        </p:txBody>
      </p:sp>
      <p:graphicFrame>
        <p:nvGraphicFramePr>
          <p:cNvPr id="287900" name="Object 156"/>
          <p:cNvGraphicFramePr>
            <a:graphicFrameLocks noChangeAspect="1"/>
          </p:cNvGraphicFramePr>
          <p:nvPr/>
        </p:nvGraphicFramePr>
        <p:xfrm>
          <a:off x="4083050" y="1093788"/>
          <a:ext cx="7048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34" name="Equation" r:id="rId4" imgW="368280" imgH="152280" progId="Equation.3">
                  <p:embed/>
                </p:oleObj>
              </mc:Choice>
              <mc:Fallback>
                <p:oleObj name="Equation" r:id="rId4" imgW="368280" imgH="152280" progId="Equation.3">
                  <p:embed/>
                  <p:pic>
                    <p:nvPicPr>
                      <p:cNvPr id="0" name="Picture 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093788"/>
                        <a:ext cx="70485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901" name="Object 157"/>
          <p:cNvGraphicFramePr>
            <a:graphicFrameLocks noChangeAspect="1"/>
          </p:cNvGraphicFramePr>
          <p:nvPr/>
        </p:nvGraphicFramePr>
        <p:xfrm>
          <a:off x="3495675" y="1238250"/>
          <a:ext cx="2667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35" name="Equation" r:id="rId6" imgW="139680" imgH="228600" progId="Equation.3">
                  <p:embed/>
                </p:oleObj>
              </mc:Choice>
              <mc:Fallback>
                <p:oleObj name="Equation" r:id="rId6" imgW="139680" imgH="228600" progId="Equation.3">
                  <p:embed/>
                  <p:pic>
                    <p:nvPicPr>
                      <p:cNvPr id="0" name="Picture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675" y="1238250"/>
                        <a:ext cx="266700" cy="434975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775" name="Freeform 31"/>
          <p:cNvSpPr>
            <a:spLocks noEditPoints="1"/>
          </p:cNvSpPr>
          <p:nvPr/>
        </p:nvSpPr>
        <p:spPr bwMode="auto">
          <a:xfrm>
            <a:off x="8305800" y="2828925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76" name="Rectangle 32"/>
          <p:cNvSpPr>
            <a:spLocks noChangeArrowheads="1"/>
          </p:cNvSpPr>
          <p:nvPr/>
        </p:nvSpPr>
        <p:spPr bwMode="auto">
          <a:xfrm>
            <a:off x="8574088" y="2420938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877" name="Line 133"/>
          <p:cNvSpPr>
            <a:spLocks noChangeShapeType="1"/>
          </p:cNvSpPr>
          <p:nvPr/>
        </p:nvSpPr>
        <p:spPr bwMode="auto">
          <a:xfrm flipV="1">
            <a:off x="8310563" y="2609850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9" name="Rectangle 3"/>
          <p:cNvSpPr>
            <a:spLocks noChangeArrowheads="1"/>
          </p:cNvSpPr>
          <p:nvPr/>
        </p:nvSpPr>
        <p:spPr bwMode="auto">
          <a:xfrm>
            <a:off x="5356225" y="5481638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00" name="Line 4"/>
          <p:cNvSpPr>
            <a:spLocks noChangeShapeType="1"/>
          </p:cNvSpPr>
          <p:nvPr/>
        </p:nvSpPr>
        <p:spPr bwMode="auto">
          <a:xfrm>
            <a:off x="5302250" y="5514975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1" name="Freeform 5"/>
          <p:cNvSpPr>
            <a:spLocks noEditPoints="1"/>
          </p:cNvSpPr>
          <p:nvPr/>
        </p:nvSpPr>
        <p:spPr bwMode="auto">
          <a:xfrm>
            <a:off x="4994275" y="5661025"/>
            <a:ext cx="190500" cy="73025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3" name="Line 7"/>
          <p:cNvSpPr>
            <a:spLocks noChangeShapeType="1"/>
          </p:cNvSpPr>
          <p:nvPr/>
        </p:nvSpPr>
        <p:spPr bwMode="auto">
          <a:xfrm>
            <a:off x="4572000" y="551497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4" name="Rectangle 8"/>
          <p:cNvSpPr>
            <a:spLocks noChangeArrowheads="1"/>
          </p:cNvSpPr>
          <p:nvPr/>
        </p:nvSpPr>
        <p:spPr bwMode="auto">
          <a:xfrm>
            <a:off x="2147888" y="752475"/>
            <a:ext cx="6175375" cy="13081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5" name="Rectangle 9"/>
          <p:cNvSpPr>
            <a:spLocks noChangeArrowheads="1"/>
          </p:cNvSpPr>
          <p:nvPr/>
        </p:nvSpPr>
        <p:spPr bwMode="auto">
          <a:xfrm>
            <a:off x="2124075" y="2060575"/>
            <a:ext cx="7083425" cy="8953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6" name="Rectangle 10"/>
          <p:cNvSpPr>
            <a:spLocks noChangeArrowheads="1"/>
          </p:cNvSpPr>
          <p:nvPr/>
        </p:nvSpPr>
        <p:spPr bwMode="auto">
          <a:xfrm>
            <a:off x="2144713" y="2071688"/>
            <a:ext cx="7083425" cy="895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7" name="Rectangle 11"/>
          <p:cNvSpPr>
            <a:spLocks noChangeArrowheads="1"/>
          </p:cNvSpPr>
          <p:nvPr/>
        </p:nvSpPr>
        <p:spPr bwMode="auto">
          <a:xfrm>
            <a:off x="1588" y="2967038"/>
            <a:ext cx="9226550" cy="196850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8" name="Rectangle 12"/>
          <p:cNvSpPr>
            <a:spLocks noChangeArrowheads="1"/>
          </p:cNvSpPr>
          <p:nvPr/>
        </p:nvSpPr>
        <p:spPr bwMode="auto">
          <a:xfrm>
            <a:off x="1588" y="2967038"/>
            <a:ext cx="9226550" cy="196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9" name="Rectangle 13"/>
          <p:cNvSpPr>
            <a:spLocks noChangeArrowheads="1"/>
          </p:cNvSpPr>
          <p:nvPr/>
        </p:nvSpPr>
        <p:spPr bwMode="auto">
          <a:xfrm>
            <a:off x="4614863" y="2290763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336911" name="Rectangle 15"/>
          <p:cNvSpPr>
            <a:spLocks noChangeArrowheads="1"/>
          </p:cNvSpPr>
          <p:nvPr/>
        </p:nvSpPr>
        <p:spPr bwMode="auto">
          <a:xfrm>
            <a:off x="-323850" y="981075"/>
            <a:ext cx="2468563" cy="19859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2" name="Rectangle 16"/>
          <p:cNvSpPr>
            <a:spLocks noChangeArrowheads="1"/>
          </p:cNvSpPr>
          <p:nvPr/>
        </p:nvSpPr>
        <p:spPr bwMode="auto">
          <a:xfrm>
            <a:off x="4421188" y="1506538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3" name="Rectangle 17"/>
          <p:cNvSpPr>
            <a:spLocks noChangeArrowheads="1"/>
          </p:cNvSpPr>
          <p:nvPr/>
        </p:nvSpPr>
        <p:spPr bwMode="auto">
          <a:xfrm>
            <a:off x="4421188" y="1506538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4" name="Rectangle 18"/>
          <p:cNvSpPr>
            <a:spLocks noChangeArrowheads="1"/>
          </p:cNvSpPr>
          <p:nvPr/>
        </p:nvSpPr>
        <p:spPr bwMode="auto">
          <a:xfrm>
            <a:off x="5308600" y="2255838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336915" name="Rectangle 19"/>
          <p:cNvSpPr>
            <a:spLocks noChangeArrowheads="1"/>
          </p:cNvSpPr>
          <p:nvPr/>
        </p:nvSpPr>
        <p:spPr bwMode="auto">
          <a:xfrm>
            <a:off x="8320088" y="1341438"/>
            <a:ext cx="1220787" cy="1625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6" name="Line 20"/>
          <p:cNvSpPr>
            <a:spLocks noChangeShapeType="1"/>
          </p:cNvSpPr>
          <p:nvPr/>
        </p:nvSpPr>
        <p:spPr bwMode="auto">
          <a:xfrm>
            <a:off x="366713" y="1816100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7" name="Line 21"/>
          <p:cNvSpPr>
            <a:spLocks noChangeShapeType="1"/>
          </p:cNvSpPr>
          <p:nvPr/>
        </p:nvSpPr>
        <p:spPr bwMode="auto">
          <a:xfrm flipH="1" flipV="1">
            <a:off x="2144713" y="2973388"/>
            <a:ext cx="2427287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8" name="Line 22"/>
          <p:cNvSpPr>
            <a:spLocks noChangeShapeType="1"/>
          </p:cNvSpPr>
          <p:nvPr/>
        </p:nvSpPr>
        <p:spPr bwMode="auto">
          <a:xfrm flipV="1">
            <a:off x="5292725" y="2974975"/>
            <a:ext cx="3027363" cy="2038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9" name="Rectangle 23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0" name="Rectangle 24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1" name="Line 25"/>
          <p:cNvSpPr>
            <a:spLocks noChangeShapeType="1"/>
          </p:cNvSpPr>
          <p:nvPr/>
        </p:nvSpPr>
        <p:spPr bwMode="auto">
          <a:xfrm>
            <a:off x="2174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2" name="Line 26"/>
          <p:cNvSpPr>
            <a:spLocks noChangeShapeType="1"/>
          </p:cNvSpPr>
          <p:nvPr/>
        </p:nvSpPr>
        <p:spPr bwMode="auto">
          <a:xfrm>
            <a:off x="45783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3" name="Line 27"/>
          <p:cNvSpPr>
            <a:spLocks noChangeShapeType="1"/>
          </p:cNvSpPr>
          <p:nvPr/>
        </p:nvSpPr>
        <p:spPr bwMode="auto">
          <a:xfrm>
            <a:off x="38512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4" name="Line 28"/>
          <p:cNvSpPr>
            <a:spLocks noChangeShapeType="1"/>
          </p:cNvSpPr>
          <p:nvPr/>
        </p:nvSpPr>
        <p:spPr bwMode="auto">
          <a:xfrm>
            <a:off x="9429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5" name="Line 29"/>
          <p:cNvSpPr>
            <a:spLocks noChangeShapeType="1"/>
          </p:cNvSpPr>
          <p:nvPr/>
        </p:nvSpPr>
        <p:spPr bwMode="auto">
          <a:xfrm>
            <a:off x="16700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6" name="Line 30"/>
          <p:cNvSpPr>
            <a:spLocks noChangeShapeType="1"/>
          </p:cNvSpPr>
          <p:nvPr/>
        </p:nvSpPr>
        <p:spPr bwMode="auto">
          <a:xfrm>
            <a:off x="239553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7" name="Line 31"/>
          <p:cNvSpPr>
            <a:spLocks noChangeShapeType="1"/>
          </p:cNvSpPr>
          <p:nvPr/>
        </p:nvSpPr>
        <p:spPr bwMode="auto">
          <a:xfrm>
            <a:off x="3122613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8" name="Line 32"/>
          <p:cNvSpPr>
            <a:spLocks noChangeShapeType="1"/>
          </p:cNvSpPr>
          <p:nvPr/>
        </p:nvSpPr>
        <p:spPr bwMode="auto">
          <a:xfrm>
            <a:off x="53054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9" name="Line 33"/>
          <p:cNvSpPr>
            <a:spLocks noChangeShapeType="1"/>
          </p:cNvSpPr>
          <p:nvPr/>
        </p:nvSpPr>
        <p:spPr bwMode="auto">
          <a:xfrm>
            <a:off x="89376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0" name="Line 34"/>
          <p:cNvSpPr>
            <a:spLocks noChangeShapeType="1"/>
          </p:cNvSpPr>
          <p:nvPr/>
        </p:nvSpPr>
        <p:spPr bwMode="auto">
          <a:xfrm>
            <a:off x="60293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1" name="Line 35"/>
          <p:cNvSpPr>
            <a:spLocks noChangeShapeType="1"/>
          </p:cNvSpPr>
          <p:nvPr/>
        </p:nvSpPr>
        <p:spPr bwMode="auto">
          <a:xfrm>
            <a:off x="675640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2" name="Line 36"/>
          <p:cNvSpPr>
            <a:spLocks noChangeShapeType="1"/>
          </p:cNvSpPr>
          <p:nvPr/>
        </p:nvSpPr>
        <p:spPr bwMode="auto">
          <a:xfrm>
            <a:off x="74818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3" name="Line 37"/>
          <p:cNvSpPr>
            <a:spLocks noChangeShapeType="1"/>
          </p:cNvSpPr>
          <p:nvPr/>
        </p:nvSpPr>
        <p:spPr bwMode="auto">
          <a:xfrm>
            <a:off x="82105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4" name="Rectangle 38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5" name="Rectangle 39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6" name="Rectangle 40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7" name="Rectangle 41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8" name="Rectangle 42"/>
          <p:cNvSpPr>
            <a:spLocks noChangeArrowheads="1"/>
          </p:cNvSpPr>
          <p:nvPr/>
        </p:nvSpPr>
        <p:spPr bwMode="auto">
          <a:xfrm>
            <a:off x="4538663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336939" name="Rectangle 43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0" name="Rectangle 44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1" name="Rectangle 45"/>
          <p:cNvSpPr>
            <a:spLocks noChangeArrowheads="1"/>
          </p:cNvSpPr>
          <p:nvPr/>
        </p:nvSpPr>
        <p:spPr bwMode="auto">
          <a:xfrm>
            <a:off x="5248275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336942" name="Rectangle 46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3" name="Rectangle 47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4" name="Line 48"/>
          <p:cNvSpPr>
            <a:spLocks noChangeShapeType="1"/>
          </p:cNvSpPr>
          <p:nvPr/>
        </p:nvSpPr>
        <p:spPr bwMode="auto">
          <a:xfrm>
            <a:off x="2174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5" name="Line 49"/>
          <p:cNvSpPr>
            <a:spLocks noChangeShapeType="1"/>
          </p:cNvSpPr>
          <p:nvPr/>
        </p:nvSpPr>
        <p:spPr bwMode="auto">
          <a:xfrm>
            <a:off x="45783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6" name="Line 50"/>
          <p:cNvSpPr>
            <a:spLocks noChangeShapeType="1"/>
          </p:cNvSpPr>
          <p:nvPr/>
        </p:nvSpPr>
        <p:spPr bwMode="auto">
          <a:xfrm>
            <a:off x="38512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7" name="Line 51"/>
          <p:cNvSpPr>
            <a:spLocks noChangeShapeType="1"/>
          </p:cNvSpPr>
          <p:nvPr/>
        </p:nvSpPr>
        <p:spPr bwMode="auto">
          <a:xfrm>
            <a:off x="9429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8" name="Line 52"/>
          <p:cNvSpPr>
            <a:spLocks noChangeShapeType="1"/>
          </p:cNvSpPr>
          <p:nvPr/>
        </p:nvSpPr>
        <p:spPr bwMode="auto">
          <a:xfrm>
            <a:off x="16700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9" name="Line 53"/>
          <p:cNvSpPr>
            <a:spLocks noChangeShapeType="1"/>
          </p:cNvSpPr>
          <p:nvPr/>
        </p:nvSpPr>
        <p:spPr bwMode="auto">
          <a:xfrm>
            <a:off x="239553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0" name="Line 54"/>
          <p:cNvSpPr>
            <a:spLocks noChangeShapeType="1"/>
          </p:cNvSpPr>
          <p:nvPr/>
        </p:nvSpPr>
        <p:spPr bwMode="auto">
          <a:xfrm>
            <a:off x="3122613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1" name="Line 55"/>
          <p:cNvSpPr>
            <a:spLocks noChangeShapeType="1"/>
          </p:cNvSpPr>
          <p:nvPr/>
        </p:nvSpPr>
        <p:spPr bwMode="auto">
          <a:xfrm>
            <a:off x="53054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2" name="Line 56"/>
          <p:cNvSpPr>
            <a:spLocks noChangeShapeType="1"/>
          </p:cNvSpPr>
          <p:nvPr/>
        </p:nvSpPr>
        <p:spPr bwMode="auto">
          <a:xfrm>
            <a:off x="89376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3" name="Line 57"/>
          <p:cNvSpPr>
            <a:spLocks noChangeShapeType="1"/>
          </p:cNvSpPr>
          <p:nvPr/>
        </p:nvSpPr>
        <p:spPr bwMode="auto">
          <a:xfrm>
            <a:off x="60293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4" name="Line 58"/>
          <p:cNvSpPr>
            <a:spLocks noChangeShapeType="1"/>
          </p:cNvSpPr>
          <p:nvPr/>
        </p:nvSpPr>
        <p:spPr bwMode="auto">
          <a:xfrm>
            <a:off x="675640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5" name="Line 59"/>
          <p:cNvSpPr>
            <a:spLocks noChangeShapeType="1"/>
          </p:cNvSpPr>
          <p:nvPr/>
        </p:nvSpPr>
        <p:spPr bwMode="auto">
          <a:xfrm>
            <a:off x="74818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6" name="Line 60"/>
          <p:cNvSpPr>
            <a:spLocks noChangeShapeType="1"/>
          </p:cNvSpPr>
          <p:nvPr/>
        </p:nvSpPr>
        <p:spPr bwMode="auto">
          <a:xfrm>
            <a:off x="82105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7" name="Rectangle 61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8" name="Rectangle 62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9" name="Rectangle 63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0" name="Rectangle 64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1" name="Rectangle 65"/>
          <p:cNvSpPr>
            <a:spLocks noChangeArrowheads="1"/>
          </p:cNvSpPr>
          <p:nvPr/>
        </p:nvSpPr>
        <p:spPr bwMode="auto">
          <a:xfrm>
            <a:off x="4538663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336962" name="Rectangle 66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3" name="Rectangle 67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4" name="Rectangle 68"/>
          <p:cNvSpPr>
            <a:spLocks noChangeArrowheads="1"/>
          </p:cNvSpPr>
          <p:nvPr/>
        </p:nvSpPr>
        <p:spPr bwMode="auto">
          <a:xfrm>
            <a:off x="5248275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336965" name="Line 69"/>
          <p:cNvSpPr>
            <a:spLocks noChangeShapeType="1"/>
          </p:cNvSpPr>
          <p:nvPr/>
        </p:nvSpPr>
        <p:spPr bwMode="auto">
          <a:xfrm flipV="1">
            <a:off x="2144713" y="374650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6" name="Line 70"/>
          <p:cNvSpPr>
            <a:spLocks noChangeShapeType="1"/>
          </p:cNvSpPr>
          <p:nvPr/>
        </p:nvSpPr>
        <p:spPr bwMode="auto">
          <a:xfrm flipV="1">
            <a:off x="8320088" y="376238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7" name="Freeform 71"/>
          <p:cNvSpPr>
            <a:spLocks noEditPoints="1"/>
          </p:cNvSpPr>
          <p:nvPr/>
        </p:nvSpPr>
        <p:spPr bwMode="auto">
          <a:xfrm>
            <a:off x="2162175" y="442913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8" name="Rectangle 72"/>
          <p:cNvSpPr>
            <a:spLocks noChangeArrowheads="1"/>
          </p:cNvSpPr>
          <p:nvPr/>
        </p:nvSpPr>
        <p:spPr bwMode="auto">
          <a:xfrm>
            <a:off x="4903788" y="333375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9" name="Rectangle 73"/>
          <p:cNvSpPr>
            <a:spLocks noChangeArrowheads="1"/>
          </p:cNvSpPr>
          <p:nvPr/>
        </p:nvSpPr>
        <p:spPr bwMode="auto">
          <a:xfrm>
            <a:off x="4903788" y="333375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70" name="Rectangle 74"/>
          <p:cNvSpPr>
            <a:spLocks noChangeArrowheads="1"/>
          </p:cNvSpPr>
          <p:nvPr/>
        </p:nvSpPr>
        <p:spPr bwMode="auto">
          <a:xfrm>
            <a:off x="4954588" y="342900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71" name="Freeform 75"/>
          <p:cNvSpPr>
            <a:spLocks/>
          </p:cNvSpPr>
          <p:nvPr/>
        </p:nvSpPr>
        <p:spPr bwMode="auto">
          <a:xfrm>
            <a:off x="2133600" y="996950"/>
            <a:ext cx="6184900" cy="1066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96" y="224"/>
              </a:cxn>
            </a:cxnLst>
            <a:rect l="0" t="0" r="r" b="b"/>
            <a:pathLst>
              <a:path w="3896" h="672">
                <a:moveTo>
                  <a:pt x="0" y="0"/>
                </a:moveTo>
                <a:cubicBezTo>
                  <a:pt x="60" y="516"/>
                  <a:pt x="3892" y="672"/>
                  <a:pt x="3896" y="22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3" name="Freeform 77"/>
          <p:cNvSpPr>
            <a:spLocks/>
          </p:cNvSpPr>
          <p:nvPr/>
        </p:nvSpPr>
        <p:spPr bwMode="auto">
          <a:xfrm>
            <a:off x="2139950" y="1003300"/>
            <a:ext cx="6178550" cy="812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92" y="232"/>
              </a:cxn>
            </a:cxnLst>
            <a:rect l="0" t="0" r="r" b="b"/>
            <a:pathLst>
              <a:path w="3892" h="512">
                <a:moveTo>
                  <a:pt x="0" y="0"/>
                </a:moveTo>
                <a:cubicBezTo>
                  <a:pt x="332" y="340"/>
                  <a:pt x="3480" y="512"/>
                  <a:pt x="3892" y="23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4" name="Freeform 78"/>
          <p:cNvSpPr>
            <a:spLocks/>
          </p:cNvSpPr>
          <p:nvPr/>
        </p:nvSpPr>
        <p:spPr bwMode="auto">
          <a:xfrm>
            <a:off x="2124075" y="981075"/>
            <a:ext cx="6200775" cy="612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6" y="238"/>
              </a:cxn>
            </a:cxnLst>
            <a:rect l="0" t="0" r="r" b="b"/>
            <a:pathLst>
              <a:path w="3906" h="386">
                <a:moveTo>
                  <a:pt x="0" y="0"/>
                </a:moveTo>
                <a:cubicBezTo>
                  <a:pt x="786" y="262"/>
                  <a:pt x="3590" y="386"/>
                  <a:pt x="3906" y="23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5" name="Line 79"/>
          <p:cNvSpPr>
            <a:spLocks noChangeShapeType="1"/>
          </p:cNvSpPr>
          <p:nvPr/>
        </p:nvSpPr>
        <p:spPr bwMode="auto">
          <a:xfrm flipH="1" flipV="1">
            <a:off x="3100388" y="1182688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6" name="Line 80"/>
          <p:cNvSpPr>
            <a:spLocks noChangeShapeType="1"/>
          </p:cNvSpPr>
          <p:nvPr/>
        </p:nvSpPr>
        <p:spPr bwMode="auto">
          <a:xfrm flipV="1">
            <a:off x="222250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7" name="Line 81"/>
          <p:cNvSpPr>
            <a:spLocks noChangeShapeType="1"/>
          </p:cNvSpPr>
          <p:nvPr/>
        </p:nvSpPr>
        <p:spPr bwMode="auto">
          <a:xfrm flipV="1">
            <a:off x="8926513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8" name="Line 82"/>
          <p:cNvSpPr>
            <a:spLocks noChangeShapeType="1"/>
          </p:cNvSpPr>
          <p:nvPr/>
        </p:nvSpPr>
        <p:spPr bwMode="auto">
          <a:xfrm flipV="1">
            <a:off x="6751638" y="46529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9" name="Line 83"/>
          <p:cNvSpPr>
            <a:spLocks noChangeShapeType="1"/>
          </p:cNvSpPr>
          <p:nvPr/>
        </p:nvSpPr>
        <p:spPr bwMode="auto">
          <a:xfrm flipV="1">
            <a:off x="6011863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0" name="Line 84"/>
          <p:cNvSpPr>
            <a:spLocks noChangeShapeType="1"/>
          </p:cNvSpPr>
          <p:nvPr/>
        </p:nvSpPr>
        <p:spPr bwMode="auto">
          <a:xfrm flipV="1">
            <a:off x="3132138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1" name="Line 85"/>
          <p:cNvSpPr>
            <a:spLocks noChangeShapeType="1"/>
          </p:cNvSpPr>
          <p:nvPr/>
        </p:nvSpPr>
        <p:spPr bwMode="auto">
          <a:xfrm flipV="1">
            <a:off x="7470775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2" name="Line 86"/>
          <p:cNvSpPr>
            <a:spLocks noChangeShapeType="1"/>
          </p:cNvSpPr>
          <p:nvPr/>
        </p:nvSpPr>
        <p:spPr bwMode="auto">
          <a:xfrm flipV="1">
            <a:off x="1673225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3" name="Line 87"/>
          <p:cNvSpPr>
            <a:spLocks noChangeShapeType="1"/>
          </p:cNvSpPr>
          <p:nvPr/>
        </p:nvSpPr>
        <p:spPr bwMode="auto">
          <a:xfrm>
            <a:off x="5311775" y="558958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4" name="Line 88"/>
          <p:cNvSpPr>
            <a:spLocks noChangeShapeType="1"/>
          </p:cNvSpPr>
          <p:nvPr/>
        </p:nvSpPr>
        <p:spPr bwMode="auto">
          <a:xfrm>
            <a:off x="4572000" y="594995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5" name="Rectangle 89"/>
          <p:cNvSpPr>
            <a:spLocks noChangeArrowheads="1"/>
          </p:cNvSpPr>
          <p:nvPr/>
        </p:nvSpPr>
        <p:spPr bwMode="auto">
          <a:xfrm>
            <a:off x="4859338" y="577691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86" name="Line 90"/>
          <p:cNvSpPr>
            <a:spLocks noChangeShapeType="1"/>
          </p:cNvSpPr>
          <p:nvPr/>
        </p:nvSpPr>
        <p:spPr bwMode="auto">
          <a:xfrm flipV="1">
            <a:off x="1692275" y="990600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336988" name="Object 92"/>
          <p:cNvGraphicFramePr>
            <a:graphicFrameLocks noChangeAspect="1"/>
          </p:cNvGraphicFramePr>
          <p:nvPr/>
        </p:nvGraphicFramePr>
        <p:xfrm>
          <a:off x="4083050" y="1093788"/>
          <a:ext cx="7048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008" name="Equation" r:id="rId4" imgW="368280" imgH="152280" progId="Equation.3">
                  <p:embed/>
                </p:oleObj>
              </mc:Choice>
              <mc:Fallback>
                <p:oleObj name="Equation" r:id="rId4" imgW="368280" imgH="152280" progId="Equation.3">
                  <p:embed/>
                  <p:pic>
                    <p:nvPicPr>
                      <p:cNvPr id="0" name="Picture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093788"/>
                        <a:ext cx="70485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6990" name="Freeform 94"/>
          <p:cNvSpPr>
            <a:spLocks noEditPoints="1"/>
          </p:cNvSpPr>
          <p:nvPr/>
        </p:nvSpPr>
        <p:spPr bwMode="auto">
          <a:xfrm>
            <a:off x="5286375" y="2828925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1" name="Rectangle 95"/>
          <p:cNvSpPr>
            <a:spLocks noChangeArrowheads="1"/>
          </p:cNvSpPr>
          <p:nvPr/>
        </p:nvSpPr>
        <p:spPr bwMode="auto">
          <a:xfrm>
            <a:off x="5621338" y="2420938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92" name="Line 96"/>
          <p:cNvSpPr>
            <a:spLocks noChangeShapeType="1"/>
          </p:cNvSpPr>
          <p:nvPr/>
        </p:nvSpPr>
        <p:spPr bwMode="auto">
          <a:xfrm flipV="1">
            <a:off x="8310563" y="2609850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0" name="Line 14"/>
          <p:cNvSpPr>
            <a:spLocks noChangeShapeType="1"/>
          </p:cNvSpPr>
          <p:nvPr/>
        </p:nvSpPr>
        <p:spPr bwMode="auto">
          <a:xfrm>
            <a:off x="2144713" y="1812925"/>
            <a:ext cx="6675437" cy="31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4" name="Line 98"/>
          <p:cNvSpPr>
            <a:spLocks noChangeShapeType="1"/>
          </p:cNvSpPr>
          <p:nvPr/>
        </p:nvSpPr>
        <p:spPr bwMode="auto">
          <a:xfrm flipV="1">
            <a:off x="8604250" y="1341438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7" name="Rectangle 91"/>
          <p:cNvSpPr>
            <a:spLocks noChangeArrowheads="1"/>
          </p:cNvSpPr>
          <p:nvPr/>
        </p:nvSpPr>
        <p:spPr bwMode="auto">
          <a:xfrm>
            <a:off x="1547813" y="1341438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>
                <a:latin typeface="Times New Roman" pitchFamily="18" charset="0"/>
              </a:rPr>
              <a:t>a</a:t>
            </a:r>
            <a:endParaRPr lang="en-US" sz="1600"/>
          </a:p>
        </p:txBody>
      </p:sp>
      <p:sp>
        <p:nvSpPr>
          <p:cNvPr id="336995" name="Rectangle 99"/>
          <p:cNvSpPr>
            <a:spLocks noChangeArrowheads="1"/>
          </p:cNvSpPr>
          <p:nvPr/>
        </p:nvSpPr>
        <p:spPr bwMode="auto">
          <a:xfrm>
            <a:off x="8459788" y="1484313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>
                <a:latin typeface="Times New Roman" pitchFamily="18" charset="0"/>
              </a:rPr>
              <a:t>b</a:t>
            </a:r>
            <a:endParaRPr lang="en-US" sz="1600"/>
          </a:p>
        </p:txBody>
      </p:sp>
      <p:sp>
        <p:nvSpPr>
          <p:cNvPr id="336996" name="Line 100"/>
          <p:cNvSpPr>
            <a:spLocks noChangeShapeType="1"/>
          </p:cNvSpPr>
          <p:nvPr/>
        </p:nvSpPr>
        <p:spPr bwMode="auto">
          <a:xfrm>
            <a:off x="5292725" y="263683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7" name="Line 101"/>
          <p:cNvSpPr>
            <a:spLocks noChangeShapeType="1"/>
          </p:cNvSpPr>
          <p:nvPr/>
        </p:nvSpPr>
        <p:spPr bwMode="auto">
          <a:xfrm flipV="1">
            <a:off x="4572000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8" name="Line 102"/>
          <p:cNvSpPr>
            <a:spLocks noChangeShapeType="1"/>
          </p:cNvSpPr>
          <p:nvPr/>
        </p:nvSpPr>
        <p:spPr bwMode="auto">
          <a:xfrm flipV="1">
            <a:off x="8201025" y="46529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9" name="Line 103"/>
          <p:cNvSpPr>
            <a:spLocks noChangeShapeType="1"/>
          </p:cNvSpPr>
          <p:nvPr/>
        </p:nvSpPr>
        <p:spPr bwMode="auto">
          <a:xfrm>
            <a:off x="2392363" y="46529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0" name="Line 104"/>
          <p:cNvSpPr>
            <a:spLocks noChangeShapeType="1"/>
          </p:cNvSpPr>
          <p:nvPr/>
        </p:nvSpPr>
        <p:spPr bwMode="auto">
          <a:xfrm flipV="1">
            <a:off x="5292725" y="46529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1" name="Line 105"/>
          <p:cNvSpPr>
            <a:spLocks noChangeShapeType="1"/>
          </p:cNvSpPr>
          <p:nvPr/>
        </p:nvSpPr>
        <p:spPr bwMode="auto">
          <a:xfrm>
            <a:off x="942975" y="46529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2" name="Line 106"/>
          <p:cNvSpPr>
            <a:spLocks noChangeShapeType="1"/>
          </p:cNvSpPr>
          <p:nvPr/>
        </p:nvSpPr>
        <p:spPr bwMode="auto">
          <a:xfrm>
            <a:off x="3851275" y="46529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3" name="Rectangle 107"/>
          <p:cNvSpPr>
            <a:spLocks noChangeArrowheads="1"/>
          </p:cNvSpPr>
          <p:nvPr/>
        </p:nvSpPr>
        <p:spPr bwMode="auto">
          <a:xfrm>
            <a:off x="5219700" y="4292600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>
                <a:latin typeface="Times New Roman" pitchFamily="18" charset="0"/>
              </a:rPr>
              <a:t>b</a:t>
            </a:r>
            <a:endParaRPr lang="en-US" sz="1600"/>
          </a:p>
        </p:txBody>
      </p:sp>
      <p:sp>
        <p:nvSpPr>
          <p:cNvPr id="337004" name="Rectangle 108"/>
          <p:cNvSpPr>
            <a:spLocks noChangeArrowheads="1"/>
          </p:cNvSpPr>
          <p:nvPr/>
        </p:nvSpPr>
        <p:spPr bwMode="auto">
          <a:xfrm>
            <a:off x="4464050" y="4076700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>
                <a:latin typeface="Times New Roman" pitchFamily="18" charset="0"/>
              </a:rPr>
              <a:t>a</a:t>
            </a:r>
            <a:endParaRPr lang="en-US" sz="16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4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251950" cy="504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7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88963"/>
            <a:ext cx="9109075" cy="536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73" name="AutoShape 5">
            <a:hlinkClick r:id="rId4" action="ppaction://hlinkfile"/>
          </p:cNvPr>
          <p:cNvSpPr>
            <a:spLocks noChangeArrowheads="1"/>
          </p:cNvSpPr>
          <p:nvPr/>
        </p:nvSpPr>
        <p:spPr bwMode="auto">
          <a:xfrm>
            <a:off x="7596188" y="6237288"/>
            <a:ext cx="1223962" cy="431800"/>
          </a:xfrm>
          <a:prstGeom prst="rightArrow">
            <a:avLst>
              <a:gd name="adj1" fmla="val 50000"/>
              <a:gd name="adj2" fmla="val 7086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How fast or slow is the groundwater system ??</a:t>
            </a:r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3841750" y="1557338"/>
          <a:ext cx="146050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5" name="Equation" r:id="rId4" imgW="545760" imgH="419040" progId="Equation.3">
                  <p:embed/>
                </p:oleObj>
              </mc:Choice>
              <mc:Fallback>
                <p:oleObj name="Equation" r:id="rId4" imgW="545760" imgH="419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750" y="1557338"/>
                        <a:ext cx="1460500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2" name="Object 6"/>
          <p:cNvGraphicFramePr>
            <a:graphicFrameLocks noChangeAspect="1"/>
          </p:cNvGraphicFramePr>
          <p:nvPr/>
        </p:nvGraphicFramePr>
        <p:xfrm>
          <a:off x="34925" y="3789363"/>
          <a:ext cx="9074150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6" name="Worksheet" r:id="rId6" imgW="3562231" imgH="1409708" progId="Excel.Sheet.8">
                  <p:embed/>
                </p:oleObj>
              </mc:Choice>
              <mc:Fallback>
                <p:oleObj name="Worksheet" r:id="rId6" imgW="3562231" imgH="1409708" progId="Excel.Sheet.8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3789363"/>
                        <a:ext cx="9074150" cy="3095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2736850"/>
          </a:xfrm>
        </p:spPr>
        <p:txBody>
          <a:bodyPr/>
          <a:lstStyle/>
          <a:p>
            <a:r>
              <a:rPr lang="en-US" sz="4000"/>
              <a:t>Convolution</a:t>
            </a:r>
            <a:br>
              <a:rPr lang="en-US" sz="4000"/>
            </a:br>
            <a:r>
              <a:rPr lang="en-US" sz="4000"/>
              <a:t/>
            </a:r>
            <a:br>
              <a:rPr lang="en-US" sz="4000"/>
            </a:br>
            <a:r>
              <a:rPr lang="en-US" sz="4000"/>
              <a:t/>
            </a:r>
            <a:br>
              <a:rPr lang="en-US" sz="4000"/>
            </a:br>
            <a:r>
              <a:rPr lang="en-US" sz="4000"/>
              <a:t>superposition in the time domain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8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5913"/>
            <a:ext cx="9109075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0821" name="AutoShape 5">
            <a:hlinkClick r:id="rId4" action="ppaction://hlinkfile"/>
          </p:cNvPr>
          <p:cNvSpPr>
            <a:spLocks noChangeArrowheads="1"/>
          </p:cNvSpPr>
          <p:nvPr/>
        </p:nvSpPr>
        <p:spPr bwMode="auto">
          <a:xfrm>
            <a:off x="7308850" y="6237288"/>
            <a:ext cx="1366838" cy="431800"/>
          </a:xfrm>
          <a:prstGeom prst="rightArrow">
            <a:avLst>
              <a:gd name="adj1" fmla="val 50000"/>
              <a:gd name="adj2" fmla="val 7913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Line 2"/>
          <p:cNvSpPr>
            <a:spLocks noChangeShapeType="1"/>
          </p:cNvSpPr>
          <p:nvPr/>
        </p:nvSpPr>
        <p:spPr bwMode="auto">
          <a:xfrm>
            <a:off x="2011363" y="2708275"/>
            <a:ext cx="6049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2411413" y="10525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40" name="Line 4"/>
          <p:cNvSpPr>
            <a:spLocks noChangeShapeType="1"/>
          </p:cNvSpPr>
          <p:nvPr/>
        </p:nvSpPr>
        <p:spPr bwMode="auto">
          <a:xfrm>
            <a:off x="2516188" y="3357563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2928938" y="2873375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91142" name="Text Box 6"/>
          <p:cNvSpPr txBox="1">
            <a:spLocks noChangeArrowheads="1"/>
          </p:cNvSpPr>
          <p:nvPr/>
        </p:nvSpPr>
        <p:spPr bwMode="auto">
          <a:xfrm>
            <a:off x="2195513" y="595313"/>
            <a:ext cx="1546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Input pulse</a:t>
            </a:r>
          </a:p>
        </p:txBody>
      </p:sp>
      <p:sp>
        <p:nvSpPr>
          <p:cNvPr id="91143" name="Text Box 7"/>
          <p:cNvSpPr txBox="1">
            <a:spLocks noChangeArrowheads="1"/>
          </p:cNvSpPr>
          <p:nvPr/>
        </p:nvSpPr>
        <p:spPr bwMode="auto">
          <a:xfrm>
            <a:off x="3348038" y="1341438"/>
            <a:ext cx="5008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Output due to pulse = impulse response</a:t>
            </a:r>
          </a:p>
        </p:txBody>
      </p:sp>
      <p:sp>
        <p:nvSpPr>
          <p:cNvPr id="91144" name="Line 8"/>
          <p:cNvSpPr>
            <a:spLocks noChangeShapeType="1"/>
          </p:cNvSpPr>
          <p:nvPr/>
        </p:nvSpPr>
        <p:spPr bwMode="auto">
          <a:xfrm flipV="1">
            <a:off x="2011363" y="1484313"/>
            <a:ext cx="0" cy="1223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1145" name="Text Box 9"/>
          <p:cNvSpPr txBox="1">
            <a:spLocks noChangeArrowheads="1"/>
          </p:cNvSpPr>
          <p:nvPr/>
        </p:nvSpPr>
        <p:spPr bwMode="auto">
          <a:xfrm>
            <a:off x="323850" y="1412875"/>
            <a:ext cx="1536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Head,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Concentration,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Temperature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or whatever</a:t>
            </a:r>
          </a:p>
        </p:txBody>
      </p:sp>
      <p:sp>
        <p:nvSpPr>
          <p:cNvPr id="91146" name="Freeform 10"/>
          <p:cNvSpPr>
            <a:spLocks/>
          </p:cNvSpPr>
          <p:nvPr/>
        </p:nvSpPr>
        <p:spPr bwMode="auto">
          <a:xfrm>
            <a:off x="3203575" y="1954213"/>
            <a:ext cx="4176713" cy="755650"/>
          </a:xfrm>
          <a:custGeom>
            <a:avLst/>
            <a:gdLst/>
            <a:ahLst/>
            <a:cxnLst>
              <a:cxn ang="0">
                <a:pos x="0" y="476"/>
              </a:cxn>
              <a:cxn ang="0">
                <a:pos x="363" y="23"/>
              </a:cxn>
              <a:cxn ang="0">
                <a:pos x="1225" y="340"/>
              </a:cxn>
              <a:cxn ang="0">
                <a:pos x="2631" y="476"/>
              </a:cxn>
            </a:cxnLst>
            <a:rect l="0" t="0" r="r" b="b"/>
            <a:pathLst>
              <a:path w="2631" h="476">
                <a:moveTo>
                  <a:pt x="0" y="476"/>
                </a:moveTo>
                <a:cubicBezTo>
                  <a:pt x="79" y="261"/>
                  <a:pt x="159" y="46"/>
                  <a:pt x="363" y="23"/>
                </a:cubicBezTo>
                <a:cubicBezTo>
                  <a:pt x="567" y="0"/>
                  <a:pt x="847" y="265"/>
                  <a:pt x="1225" y="340"/>
                </a:cubicBezTo>
                <a:cubicBezTo>
                  <a:pt x="1603" y="415"/>
                  <a:pt x="2117" y="445"/>
                  <a:pt x="2631" y="476"/>
                </a:cubicBezTo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Line 2"/>
          <p:cNvSpPr>
            <a:spLocks noChangeShapeType="1"/>
          </p:cNvSpPr>
          <p:nvPr/>
        </p:nvSpPr>
        <p:spPr bwMode="auto">
          <a:xfrm>
            <a:off x="2011363" y="2708275"/>
            <a:ext cx="6049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2430463" y="10525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64" name="Line 4"/>
          <p:cNvSpPr>
            <a:spLocks noChangeShapeType="1"/>
          </p:cNvSpPr>
          <p:nvPr/>
        </p:nvSpPr>
        <p:spPr bwMode="auto">
          <a:xfrm>
            <a:off x="2516188" y="3357563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65" name="Text Box 5"/>
          <p:cNvSpPr txBox="1">
            <a:spLocks noChangeArrowheads="1"/>
          </p:cNvSpPr>
          <p:nvPr/>
        </p:nvSpPr>
        <p:spPr bwMode="auto">
          <a:xfrm>
            <a:off x="2928938" y="2873375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92166" name="Text Box 6"/>
          <p:cNvSpPr txBox="1">
            <a:spLocks noChangeArrowheads="1"/>
          </p:cNvSpPr>
          <p:nvPr/>
        </p:nvSpPr>
        <p:spPr bwMode="auto">
          <a:xfrm>
            <a:off x="900113" y="476250"/>
            <a:ext cx="54625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Continuous input treated as series of pulses</a:t>
            </a:r>
          </a:p>
        </p:txBody>
      </p:sp>
      <p:sp>
        <p:nvSpPr>
          <p:cNvPr id="92167" name="Text Box 7"/>
          <p:cNvSpPr txBox="1">
            <a:spLocks noChangeArrowheads="1"/>
          </p:cNvSpPr>
          <p:nvPr/>
        </p:nvSpPr>
        <p:spPr bwMode="auto">
          <a:xfrm>
            <a:off x="3276600" y="1341438"/>
            <a:ext cx="4006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Output due to individual pulses</a:t>
            </a:r>
          </a:p>
        </p:txBody>
      </p:sp>
      <p:sp>
        <p:nvSpPr>
          <p:cNvPr id="92168" name="Line 8"/>
          <p:cNvSpPr>
            <a:spLocks noChangeShapeType="1"/>
          </p:cNvSpPr>
          <p:nvPr/>
        </p:nvSpPr>
        <p:spPr bwMode="auto">
          <a:xfrm flipV="1">
            <a:off x="2011363" y="1484313"/>
            <a:ext cx="0" cy="1223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69" name="Text Box 9"/>
          <p:cNvSpPr txBox="1">
            <a:spLocks noChangeArrowheads="1"/>
          </p:cNvSpPr>
          <p:nvPr/>
        </p:nvSpPr>
        <p:spPr bwMode="auto">
          <a:xfrm>
            <a:off x="323850" y="1412875"/>
            <a:ext cx="1536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Head,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Concentration,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Temperature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or whatever</a:t>
            </a:r>
          </a:p>
        </p:txBody>
      </p:sp>
      <p:sp>
        <p:nvSpPr>
          <p:cNvPr id="92170" name="Rectangle 10"/>
          <p:cNvSpPr>
            <a:spLocks noChangeArrowheads="1"/>
          </p:cNvSpPr>
          <p:nvPr/>
        </p:nvSpPr>
        <p:spPr bwMode="auto">
          <a:xfrm>
            <a:off x="2609850" y="1631950"/>
            <a:ext cx="161925" cy="10763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71" name="Rectangle 11"/>
          <p:cNvSpPr>
            <a:spLocks noChangeArrowheads="1"/>
          </p:cNvSpPr>
          <p:nvPr/>
        </p:nvSpPr>
        <p:spPr bwMode="auto">
          <a:xfrm>
            <a:off x="2771775" y="1341438"/>
            <a:ext cx="144463" cy="13636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72" name="Rectangle 12"/>
          <p:cNvSpPr>
            <a:spLocks noChangeArrowheads="1"/>
          </p:cNvSpPr>
          <p:nvPr/>
        </p:nvSpPr>
        <p:spPr bwMode="auto">
          <a:xfrm>
            <a:off x="2916238" y="1557338"/>
            <a:ext cx="142875" cy="11509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73" name="Line 13"/>
          <p:cNvSpPr>
            <a:spLocks noChangeShapeType="1"/>
          </p:cNvSpPr>
          <p:nvPr/>
        </p:nvSpPr>
        <p:spPr bwMode="auto">
          <a:xfrm>
            <a:off x="2012950" y="5875338"/>
            <a:ext cx="6049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74" name="Rectangle 14"/>
          <p:cNvSpPr>
            <a:spLocks noChangeArrowheads="1"/>
          </p:cNvSpPr>
          <p:nvPr/>
        </p:nvSpPr>
        <p:spPr bwMode="auto">
          <a:xfrm>
            <a:off x="2432050" y="4219575"/>
            <a:ext cx="184150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75" name="Line 15"/>
          <p:cNvSpPr>
            <a:spLocks noChangeShapeType="1"/>
          </p:cNvSpPr>
          <p:nvPr/>
        </p:nvSpPr>
        <p:spPr bwMode="auto">
          <a:xfrm>
            <a:off x="2517775" y="6524625"/>
            <a:ext cx="19446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76" name="Text Box 16"/>
          <p:cNvSpPr txBox="1">
            <a:spLocks noChangeArrowheads="1"/>
          </p:cNvSpPr>
          <p:nvPr/>
        </p:nvSpPr>
        <p:spPr bwMode="auto">
          <a:xfrm>
            <a:off x="2930525" y="6040438"/>
            <a:ext cx="268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92177" name="Text Box 17"/>
          <p:cNvSpPr txBox="1">
            <a:spLocks noChangeArrowheads="1"/>
          </p:cNvSpPr>
          <p:nvPr/>
        </p:nvSpPr>
        <p:spPr bwMode="auto">
          <a:xfrm>
            <a:off x="5364163" y="3860800"/>
            <a:ext cx="3602037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Output of individual pulse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outputs superposed yielding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total output</a:t>
            </a:r>
          </a:p>
        </p:txBody>
      </p:sp>
      <p:sp>
        <p:nvSpPr>
          <p:cNvPr id="92178" name="Line 18"/>
          <p:cNvSpPr>
            <a:spLocks noChangeShapeType="1"/>
          </p:cNvSpPr>
          <p:nvPr/>
        </p:nvSpPr>
        <p:spPr bwMode="auto">
          <a:xfrm flipV="1">
            <a:off x="2012950" y="4651375"/>
            <a:ext cx="0" cy="1223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79" name="Rectangle 19"/>
          <p:cNvSpPr>
            <a:spLocks noChangeArrowheads="1"/>
          </p:cNvSpPr>
          <p:nvPr/>
        </p:nvSpPr>
        <p:spPr bwMode="auto">
          <a:xfrm>
            <a:off x="2611438" y="4799013"/>
            <a:ext cx="161925" cy="10763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80" name="Rectangle 20"/>
          <p:cNvSpPr>
            <a:spLocks noChangeArrowheads="1"/>
          </p:cNvSpPr>
          <p:nvPr/>
        </p:nvSpPr>
        <p:spPr bwMode="auto">
          <a:xfrm>
            <a:off x="2773363" y="4508500"/>
            <a:ext cx="144462" cy="13636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81" name="Rectangle 21"/>
          <p:cNvSpPr>
            <a:spLocks noChangeArrowheads="1"/>
          </p:cNvSpPr>
          <p:nvPr/>
        </p:nvSpPr>
        <p:spPr bwMode="auto">
          <a:xfrm>
            <a:off x="2917825" y="4724400"/>
            <a:ext cx="142875" cy="11509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82" name="Text Box 22"/>
          <p:cNvSpPr txBox="1">
            <a:spLocks noChangeArrowheads="1"/>
          </p:cNvSpPr>
          <p:nvPr/>
        </p:nvSpPr>
        <p:spPr bwMode="auto">
          <a:xfrm>
            <a:off x="250825" y="4149725"/>
            <a:ext cx="1536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Head,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Concentration,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Temperature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or whatever</a:t>
            </a:r>
          </a:p>
        </p:txBody>
      </p:sp>
      <p:sp>
        <p:nvSpPr>
          <p:cNvPr id="92183" name="Freeform 23"/>
          <p:cNvSpPr>
            <a:spLocks/>
          </p:cNvSpPr>
          <p:nvPr/>
        </p:nvSpPr>
        <p:spPr bwMode="auto">
          <a:xfrm>
            <a:off x="3741738" y="3392488"/>
            <a:ext cx="3709987" cy="2484437"/>
          </a:xfrm>
          <a:custGeom>
            <a:avLst/>
            <a:gdLst/>
            <a:ahLst/>
            <a:cxnLst>
              <a:cxn ang="0">
                <a:pos x="2337" y="1565"/>
              </a:cxn>
              <a:cxn ang="0">
                <a:pos x="1140" y="1207"/>
              </a:cxn>
              <a:cxn ang="0">
                <a:pos x="288" y="120"/>
              </a:cxn>
              <a:cxn ang="0">
                <a:pos x="0" y="484"/>
              </a:cxn>
            </a:cxnLst>
            <a:rect l="0" t="0" r="r" b="b"/>
            <a:pathLst>
              <a:path w="2337" h="1565">
                <a:moveTo>
                  <a:pt x="2337" y="1565"/>
                </a:moveTo>
                <a:cubicBezTo>
                  <a:pt x="2106" y="1544"/>
                  <a:pt x="1507" y="1435"/>
                  <a:pt x="1140" y="1207"/>
                </a:cubicBezTo>
                <a:cubicBezTo>
                  <a:pt x="799" y="966"/>
                  <a:pt x="478" y="240"/>
                  <a:pt x="288" y="120"/>
                </a:cubicBezTo>
                <a:cubicBezTo>
                  <a:pt x="98" y="0"/>
                  <a:pt x="60" y="408"/>
                  <a:pt x="0" y="48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84" name="Freeform 24"/>
          <p:cNvSpPr>
            <a:spLocks/>
          </p:cNvSpPr>
          <p:nvPr/>
        </p:nvSpPr>
        <p:spPr bwMode="auto">
          <a:xfrm>
            <a:off x="3348038" y="1812925"/>
            <a:ext cx="4248150" cy="884238"/>
          </a:xfrm>
          <a:custGeom>
            <a:avLst/>
            <a:gdLst/>
            <a:ahLst/>
            <a:cxnLst>
              <a:cxn ang="0">
                <a:pos x="2676" y="557"/>
              </a:cxn>
              <a:cxn ang="0">
                <a:pos x="1294" y="386"/>
              </a:cxn>
              <a:cxn ang="0">
                <a:pos x="348" y="28"/>
              </a:cxn>
              <a:cxn ang="0">
                <a:pos x="0" y="557"/>
              </a:cxn>
            </a:cxnLst>
            <a:rect l="0" t="0" r="r" b="b"/>
            <a:pathLst>
              <a:path w="2676" h="557">
                <a:moveTo>
                  <a:pt x="2676" y="557"/>
                </a:moveTo>
                <a:cubicBezTo>
                  <a:pt x="2445" y="536"/>
                  <a:pt x="1682" y="474"/>
                  <a:pt x="1294" y="386"/>
                </a:cubicBezTo>
                <a:cubicBezTo>
                  <a:pt x="906" y="298"/>
                  <a:pt x="564" y="0"/>
                  <a:pt x="348" y="28"/>
                </a:cubicBezTo>
                <a:cubicBezTo>
                  <a:pt x="132" y="56"/>
                  <a:pt x="73" y="447"/>
                  <a:pt x="0" y="557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85" name="Freeform 25"/>
          <p:cNvSpPr>
            <a:spLocks/>
          </p:cNvSpPr>
          <p:nvPr/>
        </p:nvSpPr>
        <p:spPr bwMode="auto">
          <a:xfrm>
            <a:off x="3203575" y="4724400"/>
            <a:ext cx="4248150" cy="1152525"/>
          </a:xfrm>
          <a:custGeom>
            <a:avLst/>
            <a:gdLst/>
            <a:ahLst/>
            <a:cxnLst>
              <a:cxn ang="0">
                <a:pos x="2676" y="726"/>
              </a:cxn>
              <a:cxn ang="0">
                <a:pos x="1350" y="527"/>
              </a:cxn>
              <a:cxn ang="0">
                <a:pos x="374" y="33"/>
              </a:cxn>
              <a:cxn ang="0">
                <a:pos x="0" y="726"/>
              </a:cxn>
            </a:cxnLst>
            <a:rect l="0" t="0" r="r" b="b"/>
            <a:pathLst>
              <a:path w="2676" h="726">
                <a:moveTo>
                  <a:pt x="2676" y="726"/>
                </a:moveTo>
                <a:cubicBezTo>
                  <a:pt x="2445" y="705"/>
                  <a:pt x="1734" y="643"/>
                  <a:pt x="1350" y="527"/>
                </a:cubicBezTo>
                <a:cubicBezTo>
                  <a:pt x="966" y="411"/>
                  <a:pt x="599" y="0"/>
                  <a:pt x="374" y="33"/>
                </a:cubicBezTo>
                <a:cubicBezTo>
                  <a:pt x="149" y="66"/>
                  <a:pt x="78" y="582"/>
                  <a:pt x="0" y="72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86" name="Freeform 26"/>
          <p:cNvSpPr>
            <a:spLocks/>
          </p:cNvSpPr>
          <p:nvPr/>
        </p:nvSpPr>
        <p:spPr bwMode="auto">
          <a:xfrm>
            <a:off x="3470275" y="4340225"/>
            <a:ext cx="3981450" cy="1536700"/>
          </a:xfrm>
          <a:custGeom>
            <a:avLst/>
            <a:gdLst/>
            <a:ahLst/>
            <a:cxnLst>
              <a:cxn ang="0">
                <a:pos x="2508" y="968"/>
              </a:cxn>
              <a:cxn ang="0">
                <a:pos x="1258" y="704"/>
              </a:cxn>
              <a:cxn ang="0">
                <a:pos x="283" y="34"/>
              </a:cxn>
              <a:cxn ang="0">
                <a:pos x="0" y="499"/>
              </a:cxn>
            </a:cxnLst>
            <a:rect l="0" t="0" r="r" b="b"/>
            <a:pathLst>
              <a:path w="2508" h="968">
                <a:moveTo>
                  <a:pt x="2508" y="968"/>
                </a:moveTo>
                <a:cubicBezTo>
                  <a:pt x="2277" y="947"/>
                  <a:pt x="1632" y="881"/>
                  <a:pt x="1258" y="704"/>
                </a:cubicBezTo>
                <a:cubicBezTo>
                  <a:pt x="887" y="548"/>
                  <a:pt x="493" y="68"/>
                  <a:pt x="283" y="34"/>
                </a:cubicBezTo>
                <a:cubicBezTo>
                  <a:pt x="73" y="0"/>
                  <a:pt x="94" y="305"/>
                  <a:pt x="0" y="4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87" name="Freeform 27"/>
          <p:cNvSpPr>
            <a:spLocks/>
          </p:cNvSpPr>
          <p:nvPr/>
        </p:nvSpPr>
        <p:spPr bwMode="auto">
          <a:xfrm>
            <a:off x="3492500" y="1982788"/>
            <a:ext cx="4248150" cy="714375"/>
          </a:xfrm>
          <a:custGeom>
            <a:avLst/>
            <a:gdLst/>
            <a:ahLst/>
            <a:cxnLst>
              <a:cxn ang="0">
                <a:pos x="2676" y="450"/>
              </a:cxn>
              <a:cxn ang="0">
                <a:pos x="1292" y="326"/>
              </a:cxn>
              <a:cxn ang="0">
                <a:pos x="327" y="21"/>
              </a:cxn>
              <a:cxn ang="0">
                <a:pos x="0" y="450"/>
              </a:cxn>
            </a:cxnLst>
            <a:rect l="0" t="0" r="r" b="b"/>
            <a:pathLst>
              <a:path w="2676" h="450">
                <a:moveTo>
                  <a:pt x="2676" y="450"/>
                </a:moveTo>
                <a:cubicBezTo>
                  <a:pt x="2445" y="429"/>
                  <a:pt x="1655" y="394"/>
                  <a:pt x="1292" y="326"/>
                </a:cubicBezTo>
                <a:cubicBezTo>
                  <a:pt x="901" y="255"/>
                  <a:pt x="542" y="0"/>
                  <a:pt x="327" y="21"/>
                </a:cubicBezTo>
                <a:cubicBezTo>
                  <a:pt x="112" y="42"/>
                  <a:pt x="68" y="361"/>
                  <a:pt x="0" y="45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88" name="Freeform 28"/>
          <p:cNvSpPr>
            <a:spLocks/>
          </p:cNvSpPr>
          <p:nvPr/>
        </p:nvSpPr>
        <p:spPr bwMode="auto">
          <a:xfrm>
            <a:off x="3636963" y="1654175"/>
            <a:ext cx="4248150" cy="1042988"/>
          </a:xfrm>
          <a:custGeom>
            <a:avLst/>
            <a:gdLst/>
            <a:ahLst/>
            <a:cxnLst>
              <a:cxn ang="0">
                <a:pos x="2676" y="657"/>
              </a:cxn>
              <a:cxn ang="0">
                <a:pos x="1312" y="486"/>
              </a:cxn>
              <a:cxn ang="0">
                <a:pos x="336" y="28"/>
              </a:cxn>
              <a:cxn ang="0">
                <a:pos x="0" y="657"/>
              </a:cxn>
            </a:cxnLst>
            <a:rect l="0" t="0" r="r" b="b"/>
            <a:pathLst>
              <a:path w="2676" h="657">
                <a:moveTo>
                  <a:pt x="2676" y="657"/>
                </a:moveTo>
                <a:cubicBezTo>
                  <a:pt x="2445" y="636"/>
                  <a:pt x="1702" y="591"/>
                  <a:pt x="1312" y="486"/>
                </a:cubicBezTo>
                <a:cubicBezTo>
                  <a:pt x="922" y="381"/>
                  <a:pt x="555" y="0"/>
                  <a:pt x="336" y="28"/>
                </a:cubicBezTo>
                <a:cubicBezTo>
                  <a:pt x="117" y="56"/>
                  <a:pt x="70" y="526"/>
                  <a:pt x="0" y="657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89" name="Freeform 29"/>
          <p:cNvSpPr>
            <a:spLocks/>
          </p:cNvSpPr>
          <p:nvPr/>
        </p:nvSpPr>
        <p:spPr bwMode="auto">
          <a:xfrm flipH="1">
            <a:off x="3203575" y="1935163"/>
            <a:ext cx="4248150" cy="762000"/>
          </a:xfrm>
          <a:custGeom>
            <a:avLst/>
            <a:gdLst/>
            <a:ahLst/>
            <a:cxnLst>
              <a:cxn ang="0">
                <a:pos x="0" y="480"/>
              </a:cxn>
              <a:cxn ang="0">
                <a:pos x="1384" y="356"/>
              </a:cxn>
              <a:cxn ang="0">
                <a:pos x="2342" y="21"/>
              </a:cxn>
              <a:cxn ang="0">
                <a:pos x="2676" y="480"/>
              </a:cxn>
            </a:cxnLst>
            <a:rect l="0" t="0" r="r" b="b"/>
            <a:pathLst>
              <a:path w="2676" h="480">
                <a:moveTo>
                  <a:pt x="0" y="480"/>
                </a:moveTo>
                <a:cubicBezTo>
                  <a:pt x="231" y="459"/>
                  <a:pt x="1021" y="424"/>
                  <a:pt x="1384" y="356"/>
                </a:cubicBezTo>
                <a:cubicBezTo>
                  <a:pt x="1774" y="280"/>
                  <a:pt x="2127" y="0"/>
                  <a:pt x="2342" y="21"/>
                </a:cubicBezTo>
                <a:cubicBezTo>
                  <a:pt x="2557" y="42"/>
                  <a:pt x="2530" y="327"/>
                  <a:pt x="2676" y="4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90" name="Freeform 30"/>
          <p:cNvSpPr>
            <a:spLocks/>
          </p:cNvSpPr>
          <p:nvPr/>
        </p:nvSpPr>
        <p:spPr bwMode="auto">
          <a:xfrm>
            <a:off x="3592513" y="3825875"/>
            <a:ext cx="3859212" cy="2051050"/>
          </a:xfrm>
          <a:custGeom>
            <a:avLst/>
            <a:gdLst/>
            <a:ahLst/>
            <a:cxnLst>
              <a:cxn ang="0">
                <a:pos x="2431" y="1292"/>
              </a:cxn>
              <a:cxn ang="0">
                <a:pos x="1228" y="993"/>
              </a:cxn>
              <a:cxn ang="0">
                <a:pos x="270" y="70"/>
              </a:cxn>
              <a:cxn ang="0">
                <a:pos x="0" y="570"/>
              </a:cxn>
            </a:cxnLst>
            <a:rect l="0" t="0" r="r" b="b"/>
            <a:pathLst>
              <a:path w="2431" h="1292">
                <a:moveTo>
                  <a:pt x="2431" y="1292"/>
                </a:moveTo>
                <a:cubicBezTo>
                  <a:pt x="2200" y="1271"/>
                  <a:pt x="1588" y="1197"/>
                  <a:pt x="1228" y="993"/>
                </a:cubicBezTo>
                <a:cubicBezTo>
                  <a:pt x="868" y="789"/>
                  <a:pt x="475" y="140"/>
                  <a:pt x="270" y="70"/>
                </a:cubicBezTo>
                <a:cubicBezTo>
                  <a:pt x="65" y="0"/>
                  <a:pt x="107" y="315"/>
                  <a:pt x="0" y="57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tiltedbuild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33375"/>
            <a:ext cx="9144000" cy="607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Line 2"/>
          <p:cNvSpPr>
            <a:spLocks noChangeShapeType="1"/>
          </p:cNvSpPr>
          <p:nvPr/>
        </p:nvSpPr>
        <p:spPr bwMode="auto">
          <a:xfrm>
            <a:off x="912813" y="5319713"/>
            <a:ext cx="7980362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87" name="Rectangle 3"/>
          <p:cNvSpPr>
            <a:spLocks noChangeArrowheads="1"/>
          </p:cNvSpPr>
          <p:nvPr/>
        </p:nvSpPr>
        <p:spPr bwMode="auto">
          <a:xfrm>
            <a:off x="3262313" y="36687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188" name="Line 4"/>
          <p:cNvSpPr>
            <a:spLocks noChangeShapeType="1"/>
          </p:cNvSpPr>
          <p:nvPr/>
        </p:nvSpPr>
        <p:spPr bwMode="auto">
          <a:xfrm>
            <a:off x="3348038" y="6383338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89" name="Text Box 5"/>
          <p:cNvSpPr txBox="1">
            <a:spLocks noChangeArrowheads="1"/>
          </p:cNvSpPr>
          <p:nvPr/>
        </p:nvSpPr>
        <p:spPr bwMode="auto">
          <a:xfrm>
            <a:off x="3760788" y="5997575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time</a:t>
            </a:r>
          </a:p>
        </p:txBody>
      </p:sp>
      <p:sp>
        <p:nvSpPr>
          <p:cNvPr id="93190" name="Line 6"/>
          <p:cNvSpPr>
            <a:spLocks noChangeShapeType="1"/>
          </p:cNvSpPr>
          <p:nvPr/>
        </p:nvSpPr>
        <p:spPr bwMode="auto">
          <a:xfrm>
            <a:off x="5403850" y="1127125"/>
            <a:ext cx="0" cy="453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91" name="Line 7"/>
          <p:cNvSpPr>
            <a:spLocks noChangeShapeType="1"/>
          </p:cNvSpPr>
          <p:nvPr/>
        </p:nvSpPr>
        <p:spPr bwMode="auto">
          <a:xfrm>
            <a:off x="2843213" y="2276475"/>
            <a:ext cx="6049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92" name="Rectangle 8"/>
          <p:cNvSpPr>
            <a:spLocks noChangeArrowheads="1"/>
          </p:cNvSpPr>
          <p:nvPr/>
        </p:nvSpPr>
        <p:spPr bwMode="auto">
          <a:xfrm>
            <a:off x="3262313" y="6207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193" name="Line 9"/>
          <p:cNvSpPr>
            <a:spLocks noChangeShapeType="1"/>
          </p:cNvSpPr>
          <p:nvPr/>
        </p:nvSpPr>
        <p:spPr bwMode="auto">
          <a:xfrm flipV="1">
            <a:off x="3387725" y="2925763"/>
            <a:ext cx="19050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94" name="Text Box 10"/>
          <p:cNvSpPr txBox="1">
            <a:spLocks noChangeArrowheads="1"/>
          </p:cNvSpPr>
          <p:nvPr/>
        </p:nvSpPr>
        <p:spPr bwMode="auto">
          <a:xfrm>
            <a:off x="3748088" y="2541588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time</a:t>
            </a:r>
          </a:p>
        </p:txBody>
      </p:sp>
      <p:sp>
        <p:nvSpPr>
          <p:cNvPr id="93195" name="Line 11"/>
          <p:cNvSpPr>
            <a:spLocks noChangeShapeType="1"/>
          </p:cNvSpPr>
          <p:nvPr/>
        </p:nvSpPr>
        <p:spPr bwMode="auto">
          <a:xfrm flipH="1">
            <a:off x="3387725" y="5591175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3196" name="Object 12"/>
          <p:cNvGraphicFramePr>
            <a:graphicFrameLocks noChangeAspect="1"/>
          </p:cNvGraphicFramePr>
          <p:nvPr/>
        </p:nvGraphicFramePr>
        <p:xfrm>
          <a:off x="4114800" y="5303838"/>
          <a:ext cx="2635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32"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5303838"/>
                        <a:ext cx="2635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97" name="Line 13"/>
          <p:cNvSpPr>
            <a:spLocks noChangeShapeType="1"/>
          </p:cNvSpPr>
          <p:nvPr/>
        </p:nvSpPr>
        <p:spPr bwMode="auto">
          <a:xfrm>
            <a:off x="3387725" y="2495550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98" name="Line 14"/>
          <p:cNvSpPr>
            <a:spLocks noChangeShapeType="1"/>
          </p:cNvSpPr>
          <p:nvPr/>
        </p:nvSpPr>
        <p:spPr bwMode="auto">
          <a:xfrm>
            <a:off x="3387725" y="54483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3199" name="Object 15"/>
          <p:cNvGraphicFramePr>
            <a:graphicFrameLocks noChangeAspect="1"/>
          </p:cNvGraphicFramePr>
          <p:nvPr/>
        </p:nvGraphicFramePr>
        <p:xfrm>
          <a:off x="3890963" y="2279650"/>
          <a:ext cx="2635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33" name="Equation" r:id="rId6" imgW="126720" imgH="139680" progId="Equation.3">
                  <p:embed/>
                </p:oleObj>
              </mc:Choice>
              <mc:Fallback>
                <p:oleObj name="Equation" r:id="rId6" imgW="126720" imgH="139680" progId="Equation.3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0963" y="2279650"/>
                        <a:ext cx="2635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200" name="Line 16"/>
          <p:cNvSpPr>
            <a:spLocks noChangeShapeType="1"/>
          </p:cNvSpPr>
          <p:nvPr/>
        </p:nvSpPr>
        <p:spPr bwMode="auto">
          <a:xfrm>
            <a:off x="3387725" y="235108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201" name="Text Box 17"/>
          <p:cNvSpPr txBox="1">
            <a:spLocks noChangeArrowheads="1"/>
          </p:cNvSpPr>
          <p:nvPr/>
        </p:nvSpPr>
        <p:spPr bwMode="auto">
          <a:xfrm>
            <a:off x="5259388" y="57356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93202" name="Freeform 18"/>
          <p:cNvSpPr>
            <a:spLocks/>
          </p:cNvSpPr>
          <p:nvPr/>
        </p:nvSpPr>
        <p:spPr bwMode="auto">
          <a:xfrm flipH="1">
            <a:off x="4068763" y="1484313"/>
            <a:ext cx="4248150" cy="762000"/>
          </a:xfrm>
          <a:custGeom>
            <a:avLst/>
            <a:gdLst/>
            <a:ahLst/>
            <a:cxnLst>
              <a:cxn ang="0">
                <a:pos x="0" y="480"/>
              </a:cxn>
              <a:cxn ang="0">
                <a:pos x="1384" y="356"/>
              </a:cxn>
              <a:cxn ang="0">
                <a:pos x="2342" y="21"/>
              </a:cxn>
              <a:cxn ang="0">
                <a:pos x="2676" y="480"/>
              </a:cxn>
            </a:cxnLst>
            <a:rect l="0" t="0" r="r" b="b"/>
            <a:pathLst>
              <a:path w="2676" h="480">
                <a:moveTo>
                  <a:pt x="0" y="480"/>
                </a:moveTo>
                <a:cubicBezTo>
                  <a:pt x="231" y="459"/>
                  <a:pt x="1021" y="424"/>
                  <a:pt x="1384" y="356"/>
                </a:cubicBezTo>
                <a:cubicBezTo>
                  <a:pt x="1774" y="280"/>
                  <a:pt x="2127" y="0"/>
                  <a:pt x="2342" y="21"/>
                </a:cubicBezTo>
                <a:cubicBezTo>
                  <a:pt x="2557" y="42"/>
                  <a:pt x="2530" y="327"/>
                  <a:pt x="2676" y="4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203" name="Freeform 19"/>
          <p:cNvSpPr>
            <a:spLocks/>
          </p:cNvSpPr>
          <p:nvPr/>
        </p:nvSpPr>
        <p:spPr bwMode="auto">
          <a:xfrm>
            <a:off x="323850" y="4581525"/>
            <a:ext cx="4248150" cy="762000"/>
          </a:xfrm>
          <a:custGeom>
            <a:avLst/>
            <a:gdLst/>
            <a:ahLst/>
            <a:cxnLst>
              <a:cxn ang="0">
                <a:pos x="0" y="480"/>
              </a:cxn>
              <a:cxn ang="0">
                <a:pos x="1384" y="356"/>
              </a:cxn>
              <a:cxn ang="0">
                <a:pos x="2342" y="21"/>
              </a:cxn>
              <a:cxn ang="0">
                <a:pos x="2676" y="480"/>
              </a:cxn>
            </a:cxnLst>
            <a:rect l="0" t="0" r="r" b="b"/>
            <a:pathLst>
              <a:path w="2676" h="480">
                <a:moveTo>
                  <a:pt x="0" y="480"/>
                </a:moveTo>
                <a:cubicBezTo>
                  <a:pt x="231" y="459"/>
                  <a:pt x="1021" y="424"/>
                  <a:pt x="1384" y="356"/>
                </a:cubicBezTo>
                <a:cubicBezTo>
                  <a:pt x="1774" y="280"/>
                  <a:pt x="2127" y="0"/>
                  <a:pt x="2342" y="21"/>
                </a:cubicBezTo>
                <a:cubicBezTo>
                  <a:pt x="2557" y="42"/>
                  <a:pt x="2530" y="327"/>
                  <a:pt x="2676" y="4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4862513" y="36687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1" name="Rectangle 3"/>
          <p:cNvSpPr>
            <a:spLocks noChangeArrowheads="1"/>
          </p:cNvSpPr>
          <p:nvPr/>
        </p:nvSpPr>
        <p:spPr bwMode="auto">
          <a:xfrm>
            <a:off x="4683125" y="4076700"/>
            <a:ext cx="184150" cy="1247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4522788" y="3860800"/>
            <a:ext cx="160337" cy="1463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4316413" y="4005263"/>
            <a:ext cx="200025" cy="13192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4" name="Rectangle 6"/>
          <p:cNvSpPr>
            <a:spLocks noChangeArrowheads="1"/>
          </p:cNvSpPr>
          <p:nvPr/>
        </p:nvSpPr>
        <p:spPr bwMode="auto">
          <a:xfrm>
            <a:off x="4084638" y="3933825"/>
            <a:ext cx="231775" cy="14001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5" name="Rectangle 7"/>
          <p:cNvSpPr>
            <a:spLocks noChangeArrowheads="1"/>
          </p:cNvSpPr>
          <p:nvPr/>
        </p:nvSpPr>
        <p:spPr bwMode="auto">
          <a:xfrm>
            <a:off x="3795713" y="3676650"/>
            <a:ext cx="184150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6" name="Rectangle 8"/>
          <p:cNvSpPr>
            <a:spLocks noChangeArrowheads="1"/>
          </p:cNvSpPr>
          <p:nvPr/>
        </p:nvSpPr>
        <p:spPr bwMode="auto">
          <a:xfrm>
            <a:off x="3363913" y="4437063"/>
            <a:ext cx="184150" cy="904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7" name="Line 9"/>
          <p:cNvSpPr>
            <a:spLocks noChangeShapeType="1"/>
          </p:cNvSpPr>
          <p:nvPr/>
        </p:nvSpPr>
        <p:spPr bwMode="auto">
          <a:xfrm flipV="1">
            <a:off x="2425700" y="5316538"/>
            <a:ext cx="5099050" cy="19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18" name="Line 10"/>
          <p:cNvSpPr>
            <a:spLocks noChangeShapeType="1"/>
          </p:cNvSpPr>
          <p:nvPr/>
        </p:nvSpPr>
        <p:spPr bwMode="auto">
          <a:xfrm>
            <a:off x="4948238" y="6383338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19" name="Text Box 11"/>
          <p:cNvSpPr txBox="1">
            <a:spLocks noChangeArrowheads="1"/>
          </p:cNvSpPr>
          <p:nvPr/>
        </p:nvSpPr>
        <p:spPr bwMode="auto">
          <a:xfrm>
            <a:off x="5360988" y="5997575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time</a:t>
            </a:r>
          </a:p>
        </p:txBody>
      </p:sp>
      <p:sp>
        <p:nvSpPr>
          <p:cNvPr id="94220" name="Line 12"/>
          <p:cNvSpPr>
            <a:spLocks noChangeShapeType="1"/>
          </p:cNvSpPr>
          <p:nvPr/>
        </p:nvSpPr>
        <p:spPr bwMode="auto">
          <a:xfrm>
            <a:off x="7004050" y="1127125"/>
            <a:ext cx="0" cy="453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21" name="Line 13"/>
          <p:cNvSpPr>
            <a:spLocks noChangeShapeType="1"/>
          </p:cNvSpPr>
          <p:nvPr/>
        </p:nvSpPr>
        <p:spPr bwMode="auto">
          <a:xfrm flipH="1">
            <a:off x="4987925" y="5591175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4222" name="Object 14"/>
          <p:cNvGraphicFramePr>
            <a:graphicFrameLocks noChangeAspect="1"/>
          </p:cNvGraphicFramePr>
          <p:nvPr/>
        </p:nvGraphicFramePr>
        <p:xfrm>
          <a:off x="5715000" y="5303838"/>
          <a:ext cx="2635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42"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303838"/>
                        <a:ext cx="2635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23" name="Line 15"/>
          <p:cNvSpPr>
            <a:spLocks noChangeShapeType="1"/>
          </p:cNvSpPr>
          <p:nvPr/>
        </p:nvSpPr>
        <p:spPr bwMode="auto">
          <a:xfrm>
            <a:off x="4987925" y="54483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24" name="Text Box 16"/>
          <p:cNvSpPr txBox="1">
            <a:spLocks noChangeArrowheads="1"/>
          </p:cNvSpPr>
          <p:nvPr/>
        </p:nvSpPr>
        <p:spPr bwMode="auto">
          <a:xfrm>
            <a:off x="6859588" y="57356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94225" name="Freeform 17"/>
          <p:cNvSpPr>
            <a:spLocks/>
          </p:cNvSpPr>
          <p:nvPr/>
        </p:nvSpPr>
        <p:spPr bwMode="auto">
          <a:xfrm>
            <a:off x="1908175" y="4538663"/>
            <a:ext cx="4248150" cy="762000"/>
          </a:xfrm>
          <a:custGeom>
            <a:avLst/>
            <a:gdLst/>
            <a:ahLst/>
            <a:cxnLst>
              <a:cxn ang="0">
                <a:pos x="0" y="480"/>
              </a:cxn>
              <a:cxn ang="0">
                <a:pos x="1384" y="356"/>
              </a:cxn>
              <a:cxn ang="0">
                <a:pos x="2342" y="21"/>
              </a:cxn>
              <a:cxn ang="0">
                <a:pos x="2676" y="480"/>
              </a:cxn>
            </a:cxnLst>
            <a:rect l="0" t="0" r="r" b="b"/>
            <a:pathLst>
              <a:path w="2676" h="480">
                <a:moveTo>
                  <a:pt x="0" y="480"/>
                </a:moveTo>
                <a:cubicBezTo>
                  <a:pt x="231" y="459"/>
                  <a:pt x="1021" y="424"/>
                  <a:pt x="1384" y="356"/>
                </a:cubicBezTo>
                <a:cubicBezTo>
                  <a:pt x="1774" y="280"/>
                  <a:pt x="2127" y="0"/>
                  <a:pt x="2342" y="21"/>
                </a:cubicBezTo>
                <a:cubicBezTo>
                  <a:pt x="2557" y="42"/>
                  <a:pt x="2530" y="327"/>
                  <a:pt x="2676" y="4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4862513" y="36687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4683125" y="4076700"/>
            <a:ext cx="184150" cy="1247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4522788" y="3860800"/>
            <a:ext cx="160337" cy="1463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3" name="Rectangle 5"/>
          <p:cNvSpPr>
            <a:spLocks noChangeArrowheads="1"/>
          </p:cNvSpPr>
          <p:nvPr/>
        </p:nvSpPr>
        <p:spPr bwMode="auto">
          <a:xfrm>
            <a:off x="4316413" y="4005263"/>
            <a:ext cx="200025" cy="13192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4" name="Rectangle 6"/>
          <p:cNvSpPr>
            <a:spLocks noChangeArrowheads="1"/>
          </p:cNvSpPr>
          <p:nvPr/>
        </p:nvSpPr>
        <p:spPr bwMode="auto">
          <a:xfrm>
            <a:off x="4084638" y="3933825"/>
            <a:ext cx="231775" cy="14001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5" name="Rectangle 7"/>
          <p:cNvSpPr>
            <a:spLocks noChangeArrowheads="1"/>
          </p:cNvSpPr>
          <p:nvPr/>
        </p:nvSpPr>
        <p:spPr bwMode="auto">
          <a:xfrm>
            <a:off x="3795713" y="3676650"/>
            <a:ext cx="184150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6" name="Rectangle 8"/>
          <p:cNvSpPr>
            <a:spLocks noChangeArrowheads="1"/>
          </p:cNvSpPr>
          <p:nvPr/>
        </p:nvSpPr>
        <p:spPr bwMode="auto">
          <a:xfrm>
            <a:off x="3363913" y="4437063"/>
            <a:ext cx="184150" cy="904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7" name="Line 9"/>
          <p:cNvSpPr>
            <a:spLocks noChangeShapeType="1"/>
          </p:cNvSpPr>
          <p:nvPr/>
        </p:nvSpPr>
        <p:spPr bwMode="auto">
          <a:xfrm flipV="1">
            <a:off x="2425700" y="5316538"/>
            <a:ext cx="5099050" cy="19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9338" name="Line 10"/>
          <p:cNvSpPr>
            <a:spLocks noChangeShapeType="1"/>
          </p:cNvSpPr>
          <p:nvPr/>
        </p:nvSpPr>
        <p:spPr bwMode="auto">
          <a:xfrm>
            <a:off x="4948238" y="6383338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9339" name="Text Box 11"/>
          <p:cNvSpPr txBox="1">
            <a:spLocks noChangeArrowheads="1"/>
          </p:cNvSpPr>
          <p:nvPr/>
        </p:nvSpPr>
        <p:spPr bwMode="auto">
          <a:xfrm>
            <a:off x="5360988" y="5997575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time</a:t>
            </a:r>
          </a:p>
        </p:txBody>
      </p:sp>
      <p:sp>
        <p:nvSpPr>
          <p:cNvPr id="99340" name="Line 12"/>
          <p:cNvSpPr>
            <a:spLocks noChangeShapeType="1"/>
          </p:cNvSpPr>
          <p:nvPr/>
        </p:nvSpPr>
        <p:spPr bwMode="auto">
          <a:xfrm>
            <a:off x="7004050" y="1127125"/>
            <a:ext cx="0" cy="453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9341" name="Line 13"/>
          <p:cNvSpPr>
            <a:spLocks noChangeShapeType="1"/>
          </p:cNvSpPr>
          <p:nvPr/>
        </p:nvSpPr>
        <p:spPr bwMode="auto">
          <a:xfrm flipH="1">
            <a:off x="4987925" y="5591175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9342" name="Object 14"/>
          <p:cNvGraphicFramePr>
            <a:graphicFrameLocks noChangeAspect="1"/>
          </p:cNvGraphicFramePr>
          <p:nvPr/>
        </p:nvGraphicFramePr>
        <p:xfrm>
          <a:off x="5715000" y="5303838"/>
          <a:ext cx="2635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50"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303838"/>
                        <a:ext cx="2635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43" name="Line 15"/>
          <p:cNvSpPr>
            <a:spLocks noChangeShapeType="1"/>
          </p:cNvSpPr>
          <p:nvPr/>
        </p:nvSpPr>
        <p:spPr bwMode="auto">
          <a:xfrm>
            <a:off x="4987925" y="54483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9344" name="Text Box 16"/>
          <p:cNvSpPr txBox="1">
            <a:spLocks noChangeArrowheads="1"/>
          </p:cNvSpPr>
          <p:nvPr/>
        </p:nvSpPr>
        <p:spPr bwMode="auto">
          <a:xfrm>
            <a:off x="6859588" y="57356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99345" name="Freeform 17"/>
          <p:cNvSpPr>
            <a:spLocks/>
          </p:cNvSpPr>
          <p:nvPr/>
        </p:nvSpPr>
        <p:spPr bwMode="auto">
          <a:xfrm>
            <a:off x="1908175" y="4538663"/>
            <a:ext cx="4248150" cy="762000"/>
          </a:xfrm>
          <a:custGeom>
            <a:avLst/>
            <a:gdLst/>
            <a:ahLst/>
            <a:cxnLst>
              <a:cxn ang="0">
                <a:pos x="0" y="480"/>
              </a:cxn>
              <a:cxn ang="0">
                <a:pos x="1384" y="356"/>
              </a:cxn>
              <a:cxn ang="0">
                <a:pos x="2342" y="21"/>
              </a:cxn>
              <a:cxn ang="0">
                <a:pos x="2676" y="480"/>
              </a:cxn>
            </a:cxnLst>
            <a:rect l="0" t="0" r="r" b="b"/>
            <a:pathLst>
              <a:path w="2676" h="480">
                <a:moveTo>
                  <a:pt x="0" y="480"/>
                </a:moveTo>
                <a:cubicBezTo>
                  <a:pt x="231" y="459"/>
                  <a:pt x="1021" y="424"/>
                  <a:pt x="1384" y="356"/>
                </a:cubicBezTo>
                <a:cubicBezTo>
                  <a:pt x="1774" y="280"/>
                  <a:pt x="2127" y="0"/>
                  <a:pt x="2342" y="21"/>
                </a:cubicBezTo>
                <a:cubicBezTo>
                  <a:pt x="2557" y="42"/>
                  <a:pt x="2530" y="327"/>
                  <a:pt x="2676" y="4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9346" name="Object 18"/>
          <p:cNvGraphicFramePr>
            <a:graphicFrameLocks noChangeAspect="1"/>
          </p:cNvGraphicFramePr>
          <p:nvPr/>
        </p:nvGraphicFramePr>
        <p:xfrm>
          <a:off x="827088" y="620713"/>
          <a:ext cx="2376487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51" name="Equation" r:id="rId6" imgW="1040948" imgH="304668" progId="Equation.3">
                  <p:embed/>
                </p:oleObj>
              </mc:Choice>
              <mc:Fallback>
                <p:oleObj name="Equation" r:id="rId6" imgW="1040948" imgH="304668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620713"/>
                        <a:ext cx="2376487" cy="696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47" name="Object 19"/>
          <p:cNvGraphicFramePr>
            <a:graphicFrameLocks noChangeAspect="1"/>
          </p:cNvGraphicFramePr>
          <p:nvPr/>
        </p:nvGraphicFramePr>
        <p:xfrm>
          <a:off x="4787900" y="3165475"/>
          <a:ext cx="6445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52" name="Equation" r:id="rId8" imgW="279360" imgH="228600" progId="Equation.3">
                  <p:embed/>
                </p:oleObj>
              </mc:Choice>
              <mc:Fallback>
                <p:oleObj name="Equation" r:id="rId8" imgW="279360" imgH="22860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3165475"/>
                        <a:ext cx="644525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48" name="Object 20"/>
          <p:cNvGraphicFramePr>
            <a:graphicFrameLocks noChangeAspect="1"/>
          </p:cNvGraphicFramePr>
          <p:nvPr/>
        </p:nvGraphicFramePr>
        <p:xfrm>
          <a:off x="6049963" y="4538663"/>
          <a:ext cx="3937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53" name="Equation" r:id="rId10" imgW="164880" imgH="228600" progId="Equation.3">
                  <p:embed/>
                </p:oleObj>
              </mc:Choice>
              <mc:Fallback>
                <p:oleObj name="Equation" r:id="rId10" imgW="164880" imgH="22860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963" y="4538663"/>
                        <a:ext cx="393700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49" name="Line 21"/>
          <p:cNvSpPr>
            <a:spLocks noChangeShapeType="1"/>
          </p:cNvSpPr>
          <p:nvPr/>
        </p:nvSpPr>
        <p:spPr bwMode="auto">
          <a:xfrm>
            <a:off x="3563938" y="5876925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9350" name="Object 22"/>
          <p:cNvGraphicFramePr>
            <a:graphicFrameLocks noChangeAspect="1"/>
          </p:cNvGraphicFramePr>
          <p:nvPr/>
        </p:nvGraphicFramePr>
        <p:xfrm>
          <a:off x="3419475" y="5949950"/>
          <a:ext cx="4556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54" name="Equation" r:id="rId12" imgW="190440" imgH="177480" progId="Equation.3">
                  <p:embed/>
                </p:oleObj>
              </mc:Choice>
              <mc:Fallback>
                <p:oleObj name="Equation" r:id="rId12" imgW="190440" imgH="17748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5949950"/>
                        <a:ext cx="455613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51" name="Object 23"/>
          <p:cNvGraphicFramePr>
            <a:graphicFrameLocks noChangeAspect="1"/>
          </p:cNvGraphicFramePr>
          <p:nvPr/>
        </p:nvGraphicFramePr>
        <p:xfrm>
          <a:off x="755650" y="1341438"/>
          <a:ext cx="3419475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55" name="Equation" r:id="rId14" imgW="1435100" imgH="482600" progId="Equation.3">
                  <p:embed/>
                </p:oleObj>
              </mc:Choice>
              <mc:Fallback>
                <p:oleObj name="Equation" r:id="rId14" imgW="1435100" imgH="482600" progId="Equation.3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341438"/>
                        <a:ext cx="3419475" cy="1155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52" name="Object 24"/>
          <p:cNvGraphicFramePr>
            <a:graphicFrameLocks noChangeAspect="1"/>
          </p:cNvGraphicFramePr>
          <p:nvPr/>
        </p:nvGraphicFramePr>
        <p:xfrm>
          <a:off x="684213" y="2565400"/>
          <a:ext cx="3527425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56" name="Equation" r:id="rId16" imgW="1459866" imgH="482391" progId="Equation.3">
                  <p:embed/>
                </p:oleObj>
              </mc:Choice>
              <mc:Fallback>
                <p:oleObj name="Equation" r:id="rId16" imgW="1459866" imgH="482391" progId="Equation.3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565400"/>
                        <a:ext cx="3527425" cy="1174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3"/>
          <p:cNvSpPr>
            <a:spLocks noChangeArrowheads="1"/>
          </p:cNvSpPr>
          <p:nvPr/>
        </p:nvSpPr>
        <p:spPr bwMode="auto">
          <a:xfrm>
            <a:off x="4862513" y="36687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4683125" y="4076700"/>
            <a:ext cx="184150" cy="1247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4522788" y="3860800"/>
            <a:ext cx="160337" cy="1463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70" name="Rectangle 6"/>
          <p:cNvSpPr>
            <a:spLocks noChangeArrowheads="1"/>
          </p:cNvSpPr>
          <p:nvPr/>
        </p:nvSpPr>
        <p:spPr bwMode="auto">
          <a:xfrm>
            <a:off x="4316413" y="4005263"/>
            <a:ext cx="200025" cy="13192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71" name="Rectangle 7"/>
          <p:cNvSpPr>
            <a:spLocks noChangeArrowheads="1"/>
          </p:cNvSpPr>
          <p:nvPr/>
        </p:nvSpPr>
        <p:spPr bwMode="auto">
          <a:xfrm>
            <a:off x="4084638" y="3933825"/>
            <a:ext cx="231775" cy="14001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72" name="Rectangle 8"/>
          <p:cNvSpPr>
            <a:spLocks noChangeArrowheads="1"/>
          </p:cNvSpPr>
          <p:nvPr/>
        </p:nvSpPr>
        <p:spPr bwMode="auto">
          <a:xfrm>
            <a:off x="3795713" y="3676650"/>
            <a:ext cx="184150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73" name="Rectangle 9"/>
          <p:cNvSpPr>
            <a:spLocks noChangeArrowheads="1"/>
          </p:cNvSpPr>
          <p:nvPr/>
        </p:nvSpPr>
        <p:spPr bwMode="auto">
          <a:xfrm>
            <a:off x="3363913" y="4437063"/>
            <a:ext cx="184150" cy="904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74" name="Line 10"/>
          <p:cNvSpPr>
            <a:spLocks noChangeShapeType="1"/>
          </p:cNvSpPr>
          <p:nvPr/>
        </p:nvSpPr>
        <p:spPr bwMode="auto">
          <a:xfrm flipV="1">
            <a:off x="2425700" y="5316538"/>
            <a:ext cx="5099050" cy="19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76" name="Line 12"/>
          <p:cNvSpPr>
            <a:spLocks noChangeShapeType="1"/>
          </p:cNvSpPr>
          <p:nvPr/>
        </p:nvSpPr>
        <p:spPr bwMode="auto">
          <a:xfrm>
            <a:off x="4948238" y="6383338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77" name="Text Box 13"/>
          <p:cNvSpPr txBox="1">
            <a:spLocks noChangeArrowheads="1"/>
          </p:cNvSpPr>
          <p:nvPr/>
        </p:nvSpPr>
        <p:spPr bwMode="auto">
          <a:xfrm>
            <a:off x="5360988" y="5997575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time</a:t>
            </a:r>
          </a:p>
        </p:txBody>
      </p:sp>
      <p:sp>
        <p:nvSpPr>
          <p:cNvPr id="62478" name="Line 14"/>
          <p:cNvSpPr>
            <a:spLocks noChangeShapeType="1"/>
          </p:cNvSpPr>
          <p:nvPr/>
        </p:nvSpPr>
        <p:spPr bwMode="auto">
          <a:xfrm>
            <a:off x="7004050" y="1127125"/>
            <a:ext cx="0" cy="453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79" name="Line 15"/>
          <p:cNvSpPr>
            <a:spLocks noChangeShapeType="1"/>
          </p:cNvSpPr>
          <p:nvPr/>
        </p:nvSpPr>
        <p:spPr bwMode="auto">
          <a:xfrm flipH="1">
            <a:off x="4987925" y="5591175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2480" name="Object 16"/>
          <p:cNvGraphicFramePr>
            <a:graphicFrameLocks noChangeAspect="1"/>
          </p:cNvGraphicFramePr>
          <p:nvPr/>
        </p:nvGraphicFramePr>
        <p:xfrm>
          <a:off x="5715000" y="5303838"/>
          <a:ext cx="2635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9"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303838"/>
                        <a:ext cx="2635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81" name="Line 17"/>
          <p:cNvSpPr>
            <a:spLocks noChangeShapeType="1"/>
          </p:cNvSpPr>
          <p:nvPr/>
        </p:nvSpPr>
        <p:spPr bwMode="auto">
          <a:xfrm>
            <a:off x="4987925" y="54483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82" name="Text Box 18"/>
          <p:cNvSpPr txBox="1">
            <a:spLocks noChangeArrowheads="1"/>
          </p:cNvSpPr>
          <p:nvPr/>
        </p:nvSpPr>
        <p:spPr bwMode="auto">
          <a:xfrm>
            <a:off x="6859588" y="57356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62483" name="Rectangle 19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2485" name="Object 21"/>
          <p:cNvGraphicFramePr>
            <a:graphicFrameLocks noChangeAspect="1"/>
          </p:cNvGraphicFramePr>
          <p:nvPr/>
        </p:nvGraphicFramePr>
        <p:xfrm>
          <a:off x="4643438" y="2997200"/>
          <a:ext cx="6445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80" name="Equation" r:id="rId6" imgW="279360" imgH="228600" progId="Equation.3">
                  <p:embed/>
                </p:oleObj>
              </mc:Choice>
              <mc:Fallback>
                <p:oleObj name="Equation" r:id="rId6" imgW="279360" imgH="228600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2997200"/>
                        <a:ext cx="644525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6" name="Object 22"/>
          <p:cNvGraphicFramePr>
            <a:graphicFrameLocks noChangeAspect="1"/>
          </p:cNvGraphicFramePr>
          <p:nvPr/>
        </p:nvGraphicFramePr>
        <p:xfrm>
          <a:off x="5834063" y="4322763"/>
          <a:ext cx="3937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81" name="Equation" r:id="rId8" imgW="164880" imgH="228600" progId="Equation.3">
                  <p:embed/>
                </p:oleObj>
              </mc:Choice>
              <mc:Fallback>
                <p:oleObj name="Equation" r:id="rId8" imgW="164880" imgH="22860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4063" y="4322763"/>
                        <a:ext cx="393700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87" name="Line 23"/>
          <p:cNvSpPr>
            <a:spLocks noChangeShapeType="1"/>
          </p:cNvSpPr>
          <p:nvPr/>
        </p:nvSpPr>
        <p:spPr bwMode="auto">
          <a:xfrm>
            <a:off x="3348038" y="5661025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2488" name="Object 24"/>
          <p:cNvGraphicFramePr>
            <a:graphicFrameLocks noChangeAspect="1"/>
          </p:cNvGraphicFramePr>
          <p:nvPr/>
        </p:nvGraphicFramePr>
        <p:xfrm>
          <a:off x="3203575" y="5734050"/>
          <a:ext cx="4556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82" name="Equation" r:id="rId10" imgW="190440" imgH="177480" progId="Equation.3">
                  <p:embed/>
                </p:oleObj>
              </mc:Choice>
              <mc:Fallback>
                <p:oleObj name="Equation" r:id="rId10" imgW="190440" imgH="177480" progId="Equation.3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5734050"/>
                        <a:ext cx="455613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89" name="Rectangle 25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2491" name="Rectangle 27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2492" name="Object 28"/>
          <p:cNvGraphicFramePr>
            <a:graphicFrameLocks noChangeAspect="1"/>
          </p:cNvGraphicFramePr>
          <p:nvPr/>
        </p:nvGraphicFramePr>
        <p:xfrm>
          <a:off x="539750" y="333375"/>
          <a:ext cx="3527425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83" name="Equation" r:id="rId12" imgW="1459866" imgH="482391" progId="Equation.3">
                  <p:embed/>
                </p:oleObj>
              </mc:Choice>
              <mc:Fallback>
                <p:oleObj name="Equation" r:id="rId12" imgW="1459866" imgH="482391" progId="Equation.3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33375"/>
                        <a:ext cx="3527425" cy="1174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94" name="Object 30"/>
          <p:cNvGraphicFramePr>
            <a:graphicFrameLocks noChangeAspect="1"/>
          </p:cNvGraphicFramePr>
          <p:nvPr/>
        </p:nvGraphicFramePr>
        <p:xfrm>
          <a:off x="569913" y="2038350"/>
          <a:ext cx="3465512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84" name="Equation" r:id="rId14" imgW="1434960" imgH="482400" progId="Equation.3">
                  <p:embed/>
                </p:oleObj>
              </mc:Choice>
              <mc:Fallback>
                <p:oleObj name="Equation" r:id="rId14" imgW="1434960" imgH="482400" progId="Equation.3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913" y="2038350"/>
                        <a:ext cx="3465512" cy="1174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95" name="Freeform 31"/>
          <p:cNvSpPr>
            <a:spLocks/>
          </p:cNvSpPr>
          <p:nvPr/>
        </p:nvSpPr>
        <p:spPr bwMode="auto">
          <a:xfrm>
            <a:off x="1908175" y="4572000"/>
            <a:ext cx="4248150" cy="728663"/>
          </a:xfrm>
          <a:custGeom>
            <a:avLst/>
            <a:gdLst/>
            <a:ahLst/>
            <a:cxnLst>
              <a:cxn ang="0">
                <a:pos x="0" y="459"/>
              </a:cxn>
              <a:cxn ang="0">
                <a:pos x="2313" y="6"/>
              </a:cxn>
              <a:cxn ang="0">
                <a:pos x="2676" y="459"/>
              </a:cxn>
            </a:cxnLst>
            <a:rect l="0" t="0" r="r" b="b"/>
            <a:pathLst>
              <a:path w="2676" h="459">
                <a:moveTo>
                  <a:pt x="0" y="459"/>
                </a:moveTo>
                <a:cubicBezTo>
                  <a:pt x="1760" y="402"/>
                  <a:pt x="2116" y="12"/>
                  <a:pt x="2313" y="6"/>
                </a:cubicBezTo>
                <a:cubicBezTo>
                  <a:pt x="2510" y="0"/>
                  <a:pt x="2565" y="110"/>
                  <a:pt x="2676" y="45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8" name="Line 10"/>
          <p:cNvSpPr>
            <a:spLocks noChangeShapeType="1"/>
          </p:cNvSpPr>
          <p:nvPr/>
        </p:nvSpPr>
        <p:spPr bwMode="auto">
          <a:xfrm flipV="1">
            <a:off x="2425700" y="5316538"/>
            <a:ext cx="5099050" cy="19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19" name="Freeform 11"/>
          <p:cNvSpPr>
            <a:spLocks/>
          </p:cNvSpPr>
          <p:nvPr/>
        </p:nvSpPr>
        <p:spPr bwMode="auto">
          <a:xfrm>
            <a:off x="3346450" y="4605338"/>
            <a:ext cx="3673475" cy="719137"/>
          </a:xfrm>
          <a:custGeom>
            <a:avLst/>
            <a:gdLst/>
            <a:ahLst/>
            <a:cxnLst>
              <a:cxn ang="0">
                <a:pos x="2314" y="0"/>
              </a:cxn>
              <a:cxn ang="0">
                <a:pos x="2155" y="89"/>
              </a:cxn>
              <a:cxn ang="0">
                <a:pos x="1951" y="181"/>
              </a:cxn>
              <a:cxn ang="0">
                <a:pos x="1497" y="317"/>
              </a:cxn>
              <a:cxn ang="0">
                <a:pos x="771" y="408"/>
              </a:cxn>
              <a:cxn ang="0">
                <a:pos x="0" y="453"/>
              </a:cxn>
            </a:cxnLst>
            <a:rect l="0" t="0" r="r" b="b"/>
            <a:pathLst>
              <a:path w="2314" h="453">
                <a:moveTo>
                  <a:pt x="2314" y="0"/>
                </a:moveTo>
                <a:lnTo>
                  <a:pt x="2155" y="89"/>
                </a:lnTo>
                <a:lnTo>
                  <a:pt x="1951" y="181"/>
                </a:lnTo>
                <a:lnTo>
                  <a:pt x="1497" y="317"/>
                </a:lnTo>
                <a:lnTo>
                  <a:pt x="771" y="408"/>
                </a:lnTo>
                <a:lnTo>
                  <a:pt x="0" y="453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20" name="Line 12"/>
          <p:cNvSpPr>
            <a:spLocks noChangeShapeType="1"/>
          </p:cNvSpPr>
          <p:nvPr/>
        </p:nvSpPr>
        <p:spPr bwMode="auto">
          <a:xfrm>
            <a:off x="4948238" y="6383338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21" name="Text Box 13"/>
          <p:cNvSpPr txBox="1">
            <a:spLocks noChangeArrowheads="1"/>
          </p:cNvSpPr>
          <p:nvPr/>
        </p:nvSpPr>
        <p:spPr bwMode="auto">
          <a:xfrm>
            <a:off x="5360988" y="5997575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time</a:t>
            </a:r>
          </a:p>
        </p:txBody>
      </p:sp>
      <p:sp>
        <p:nvSpPr>
          <p:cNvPr id="68622" name="Line 14"/>
          <p:cNvSpPr>
            <a:spLocks noChangeShapeType="1"/>
          </p:cNvSpPr>
          <p:nvPr/>
        </p:nvSpPr>
        <p:spPr bwMode="auto">
          <a:xfrm>
            <a:off x="7004050" y="1127125"/>
            <a:ext cx="0" cy="453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23" name="Line 15"/>
          <p:cNvSpPr>
            <a:spLocks noChangeShapeType="1"/>
          </p:cNvSpPr>
          <p:nvPr/>
        </p:nvSpPr>
        <p:spPr bwMode="auto">
          <a:xfrm flipH="1">
            <a:off x="4987925" y="5591175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8624" name="Object 16"/>
          <p:cNvGraphicFramePr>
            <a:graphicFrameLocks noChangeAspect="1"/>
          </p:cNvGraphicFramePr>
          <p:nvPr/>
        </p:nvGraphicFramePr>
        <p:xfrm>
          <a:off x="5715000" y="5303838"/>
          <a:ext cx="2635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0"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303838"/>
                        <a:ext cx="2635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25" name="Line 17"/>
          <p:cNvSpPr>
            <a:spLocks noChangeShapeType="1"/>
          </p:cNvSpPr>
          <p:nvPr/>
        </p:nvSpPr>
        <p:spPr bwMode="auto">
          <a:xfrm>
            <a:off x="4987925" y="54483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26" name="Text Box 18"/>
          <p:cNvSpPr txBox="1">
            <a:spLocks noChangeArrowheads="1"/>
          </p:cNvSpPr>
          <p:nvPr/>
        </p:nvSpPr>
        <p:spPr bwMode="auto">
          <a:xfrm>
            <a:off x="6859588" y="57356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68627" name="Rectangle 19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8628" name="Object 20"/>
          <p:cNvGraphicFramePr>
            <a:graphicFrameLocks noChangeAspect="1"/>
          </p:cNvGraphicFramePr>
          <p:nvPr/>
        </p:nvGraphicFramePr>
        <p:xfrm>
          <a:off x="4643438" y="2997200"/>
          <a:ext cx="6445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1" name="Equation" r:id="rId6" imgW="279360" imgH="228600" progId="Equation.3">
                  <p:embed/>
                </p:oleObj>
              </mc:Choice>
              <mc:Fallback>
                <p:oleObj name="Equation" r:id="rId6" imgW="279360" imgH="22860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2997200"/>
                        <a:ext cx="644525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32" name="Rectangle 24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8633" name="Rectangle 25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8635" name="Object 27"/>
          <p:cNvGraphicFramePr>
            <a:graphicFrameLocks noChangeAspect="1"/>
          </p:cNvGraphicFramePr>
          <p:nvPr/>
        </p:nvGraphicFramePr>
        <p:xfrm>
          <a:off x="2268538" y="333375"/>
          <a:ext cx="3465512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2" name="Equation" r:id="rId8" imgW="1434960" imgH="482400" progId="Equation.3">
                  <p:embed/>
                </p:oleObj>
              </mc:Choice>
              <mc:Fallback>
                <p:oleObj name="Equation" r:id="rId8" imgW="1434960" imgH="482400" progId="Equation.3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333375"/>
                        <a:ext cx="3465512" cy="1174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36" name="Freeform 28"/>
          <p:cNvSpPr>
            <a:spLocks/>
          </p:cNvSpPr>
          <p:nvPr/>
        </p:nvSpPr>
        <p:spPr bwMode="auto">
          <a:xfrm>
            <a:off x="34925" y="2852738"/>
            <a:ext cx="6985000" cy="1081087"/>
          </a:xfrm>
          <a:custGeom>
            <a:avLst/>
            <a:gdLst/>
            <a:ahLst/>
            <a:cxnLst>
              <a:cxn ang="0">
                <a:pos x="0" y="363"/>
              </a:cxn>
              <a:cxn ang="0">
                <a:pos x="273" y="544"/>
              </a:cxn>
              <a:cxn ang="0">
                <a:pos x="590" y="454"/>
              </a:cxn>
              <a:cxn ang="0">
                <a:pos x="908" y="318"/>
              </a:cxn>
              <a:cxn ang="0">
                <a:pos x="953" y="408"/>
              </a:cxn>
              <a:cxn ang="0">
                <a:pos x="1044" y="681"/>
              </a:cxn>
              <a:cxn ang="0">
                <a:pos x="1134" y="363"/>
              </a:cxn>
              <a:cxn ang="0">
                <a:pos x="1361" y="635"/>
              </a:cxn>
              <a:cxn ang="0">
                <a:pos x="1588" y="499"/>
              </a:cxn>
              <a:cxn ang="0">
                <a:pos x="1815" y="45"/>
              </a:cxn>
              <a:cxn ang="0">
                <a:pos x="2042" y="45"/>
              </a:cxn>
              <a:cxn ang="0">
                <a:pos x="2450" y="363"/>
              </a:cxn>
              <a:cxn ang="0">
                <a:pos x="2722" y="363"/>
              </a:cxn>
              <a:cxn ang="0">
                <a:pos x="2994" y="0"/>
              </a:cxn>
              <a:cxn ang="0">
                <a:pos x="3402" y="544"/>
              </a:cxn>
              <a:cxn ang="0">
                <a:pos x="3720" y="272"/>
              </a:cxn>
              <a:cxn ang="0">
                <a:pos x="3811" y="227"/>
              </a:cxn>
              <a:cxn ang="0">
                <a:pos x="3947" y="272"/>
              </a:cxn>
              <a:cxn ang="0">
                <a:pos x="3992" y="136"/>
              </a:cxn>
              <a:cxn ang="0">
                <a:pos x="4219" y="182"/>
              </a:cxn>
              <a:cxn ang="0">
                <a:pos x="4310" y="272"/>
              </a:cxn>
              <a:cxn ang="0">
                <a:pos x="4400" y="408"/>
              </a:cxn>
            </a:cxnLst>
            <a:rect l="0" t="0" r="r" b="b"/>
            <a:pathLst>
              <a:path w="4400" h="681">
                <a:moveTo>
                  <a:pt x="0" y="363"/>
                </a:moveTo>
                <a:lnTo>
                  <a:pt x="273" y="544"/>
                </a:lnTo>
                <a:lnTo>
                  <a:pt x="590" y="454"/>
                </a:lnTo>
                <a:lnTo>
                  <a:pt x="908" y="318"/>
                </a:lnTo>
                <a:lnTo>
                  <a:pt x="953" y="408"/>
                </a:lnTo>
                <a:lnTo>
                  <a:pt x="1044" y="681"/>
                </a:lnTo>
                <a:lnTo>
                  <a:pt x="1134" y="363"/>
                </a:lnTo>
                <a:lnTo>
                  <a:pt x="1361" y="635"/>
                </a:lnTo>
                <a:lnTo>
                  <a:pt x="1588" y="499"/>
                </a:lnTo>
                <a:lnTo>
                  <a:pt x="1815" y="45"/>
                </a:lnTo>
                <a:lnTo>
                  <a:pt x="2042" y="45"/>
                </a:lnTo>
                <a:lnTo>
                  <a:pt x="2450" y="363"/>
                </a:lnTo>
                <a:lnTo>
                  <a:pt x="2722" y="363"/>
                </a:lnTo>
                <a:lnTo>
                  <a:pt x="2994" y="0"/>
                </a:lnTo>
                <a:lnTo>
                  <a:pt x="3402" y="544"/>
                </a:lnTo>
                <a:lnTo>
                  <a:pt x="3720" y="272"/>
                </a:lnTo>
                <a:lnTo>
                  <a:pt x="3811" y="227"/>
                </a:lnTo>
                <a:lnTo>
                  <a:pt x="3947" y="272"/>
                </a:lnTo>
                <a:lnTo>
                  <a:pt x="3992" y="136"/>
                </a:lnTo>
                <a:lnTo>
                  <a:pt x="4219" y="182"/>
                </a:lnTo>
                <a:lnTo>
                  <a:pt x="4310" y="272"/>
                </a:lnTo>
                <a:lnTo>
                  <a:pt x="4400" y="40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8637" name="Object 29"/>
          <p:cNvGraphicFramePr>
            <a:graphicFrameLocks noChangeAspect="1"/>
          </p:cNvGraphicFramePr>
          <p:nvPr/>
        </p:nvGraphicFramePr>
        <p:xfrm>
          <a:off x="2795588" y="4294188"/>
          <a:ext cx="2909887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3" name="Equation" r:id="rId10" imgW="1257120" imgH="419040" progId="Equation.3">
                  <p:embed/>
                </p:oleObj>
              </mc:Choice>
              <mc:Fallback>
                <p:oleObj name="Equation" r:id="rId10" imgW="1257120" imgH="419040" progId="Equation.3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5588" y="4294188"/>
                        <a:ext cx="2909887" cy="968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38" name="Object 30"/>
          <p:cNvGraphicFramePr>
            <a:graphicFrameLocks noChangeAspect="1"/>
          </p:cNvGraphicFramePr>
          <p:nvPr/>
        </p:nvGraphicFramePr>
        <p:xfrm>
          <a:off x="7275513" y="3960813"/>
          <a:ext cx="1765300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4" name="Equation" r:id="rId12" imgW="761760" imgH="457200" progId="Equation.3">
                  <p:embed/>
                </p:oleObj>
              </mc:Choice>
              <mc:Fallback>
                <p:oleObj name="Equation" r:id="rId12" imgW="761760" imgH="457200" progId="Equation.3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5513" y="3960813"/>
                        <a:ext cx="1765300" cy="1058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Groundwater flow solutions are often step responses</a:t>
            </a:r>
          </a:p>
        </p:txBody>
      </p:sp>
      <p:sp>
        <p:nvSpPr>
          <p:cNvPr id="64516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See the two examples we had before:</a:t>
            </a:r>
          </a:p>
          <a:p>
            <a:endParaRPr lang="en-US"/>
          </a:p>
          <a:p>
            <a:r>
              <a:rPr lang="en-US"/>
              <a:t>Sudden change of river level</a:t>
            </a:r>
          </a:p>
          <a:p>
            <a:r>
              <a:rPr lang="en-US"/>
              <a:t>Sudden start of pumping a well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03" name="Rectangle 15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3502" name="Object 14"/>
          <p:cNvGraphicFramePr>
            <a:graphicFrameLocks noChangeAspect="1"/>
          </p:cNvGraphicFramePr>
          <p:nvPr/>
        </p:nvGraphicFramePr>
        <p:xfrm>
          <a:off x="2228850" y="5575300"/>
          <a:ext cx="3751263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67" name="Equation" r:id="rId4" imgW="1562040" imgH="482400" progId="Equation.3">
                  <p:embed/>
                </p:oleObj>
              </mc:Choice>
              <mc:Fallback>
                <p:oleObj name="Equation" r:id="rId4" imgW="1562040" imgH="48240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50" y="5575300"/>
                        <a:ext cx="3751263" cy="116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6" name="Object 18"/>
          <p:cNvGraphicFramePr>
            <a:graphicFrameLocks noChangeAspect="1"/>
          </p:cNvGraphicFramePr>
          <p:nvPr/>
        </p:nvGraphicFramePr>
        <p:xfrm>
          <a:off x="2268538" y="4365625"/>
          <a:ext cx="2714625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68" name="Equation" r:id="rId6" imgW="1130040" imgH="482400" progId="Equation.3">
                  <p:embed/>
                </p:oleObj>
              </mc:Choice>
              <mc:Fallback>
                <p:oleObj name="Equation" r:id="rId6" imgW="1130040" imgH="4824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365625"/>
                        <a:ext cx="2714625" cy="116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1" name="Line 3"/>
          <p:cNvSpPr>
            <a:spLocks noChangeShapeType="1"/>
          </p:cNvSpPr>
          <p:nvPr/>
        </p:nvSpPr>
        <p:spPr bwMode="auto">
          <a:xfrm>
            <a:off x="539750" y="3068638"/>
            <a:ext cx="7521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2411413" y="1412875"/>
            <a:ext cx="6913562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494" name="Line 6"/>
          <p:cNvSpPr>
            <a:spLocks noChangeShapeType="1"/>
          </p:cNvSpPr>
          <p:nvPr/>
        </p:nvSpPr>
        <p:spPr bwMode="auto">
          <a:xfrm>
            <a:off x="2411413" y="3717925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2928938" y="32337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63498" name="Line 10"/>
          <p:cNvSpPr>
            <a:spLocks noChangeShapeType="1"/>
          </p:cNvSpPr>
          <p:nvPr/>
        </p:nvSpPr>
        <p:spPr bwMode="auto">
          <a:xfrm flipV="1">
            <a:off x="2411413" y="620713"/>
            <a:ext cx="0" cy="2447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9" name="Text Box 11"/>
          <p:cNvSpPr txBox="1">
            <a:spLocks noChangeArrowheads="1"/>
          </p:cNvSpPr>
          <p:nvPr/>
        </p:nvSpPr>
        <p:spPr bwMode="auto">
          <a:xfrm>
            <a:off x="323850" y="1773238"/>
            <a:ext cx="1536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Head,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Concentration,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Temperature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or whatever</a:t>
            </a:r>
          </a:p>
        </p:txBody>
      </p:sp>
      <p:sp>
        <p:nvSpPr>
          <p:cNvPr id="63501" name="Line 13"/>
          <p:cNvSpPr>
            <a:spLocks noChangeShapeType="1"/>
          </p:cNvSpPr>
          <p:nvPr/>
        </p:nvSpPr>
        <p:spPr bwMode="auto">
          <a:xfrm>
            <a:off x="2411413" y="3284538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3505" name="Object 17"/>
          <p:cNvGraphicFramePr>
            <a:graphicFrameLocks noChangeAspect="1"/>
          </p:cNvGraphicFramePr>
          <p:nvPr/>
        </p:nvGraphicFramePr>
        <p:xfrm>
          <a:off x="7164388" y="1844675"/>
          <a:ext cx="4635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69" name="Equation" r:id="rId8" imgW="152280" imgH="164880" progId="Equation.3">
                  <p:embed/>
                </p:oleObj>
              </mc:Choice>
              <mc:Fallback>
                <p:oleObj name="Equation" r:id="rId8" imgW="152280" imgH="164880" progId="Equation.3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1844675"/>
                        <a:ext cx="46355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7" name="Line 19"/>
          <p:cNvSpPr>
            <a:spLocks noChangeShapeType="1"/>
          </p:cNvSpPr>
          <p:nvPr/>
        </p:nvSpPr>
        <p:spPr bwMode="auto">
          <a:xfrm flipV="1">
            <a:off x="5292725" y="909638"/>
            <a:ext cx="0" cy="215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3508" name="Object 20"/>
          <p:cNvGraphicFramePr>
            <a:graphicFrameLocks noChangeAspect="1"/>
          </p:cNvGraphicFramePr>
          <p:nvPr/>
        </p:nvGraphicFramePr>
        <p:xfrm>
          <a:off x="5464175" y="620713"/>
          <a:ext cx="20859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70" name="Equation" r:id="rId10" imgW="685800" imgH="215640" progId="Equation.3">
                  <p:embed/>
                </p:oleObj>
              </mc:Choice>
              <mc:Fallback>
                <p:oleObj name="Equation" r:id="rId10" imgW="685800" imgH="21564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4175" y="620713"/>
                        <a:ext cx="2085975" cy="657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9" name="Line 21"/>
          <p:cNvSpPr>
            <a:spLocks noChangeShapeType="1"/>
          </p:cNvSpPr>
          <p:nvPr/>
        </p:nvSpPr>
        <p:spPr bwMode="auto">
          <a:xfrm flipV="1">
            <a:off x="7235825" y="1412875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11" name="Text Box 23"/>
          <p:cNvSpPr txBox="1">
            <a:spLocks noChangeArrowheads="1"/>
          </p:cNvSpPr>
          <p:nvPr/>
        </p:nvSpPr>
        <p:spPr bwMode="auto">
          <a:xfrm>
            <a:off x="3419475" y="0"/>
            <a:ext cx="24812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1"/>
              <a:t>Step response</a:t>
            </a:r>
          </a:p>
        </p:txBody>
      </p:sp>
      <p:sp>
        <p:nvSpPr>
          <p:cNvPr id="63512" name="Freeform 24"/>
          <p:cNvSpPr>
            <a:spLocks/>
          </p:cNvSpPr>
          <p:nvPr/>
        </p:nvSpPr>
        <p:spPr bwMode="auto">
          <a:xfrm>
            <a:off x="3203575" y="392113"/>
            <a:ext cx="5976938" cy="2676525"/>
          </a:xfrm>
          <a:custGeom>
            <a:avLst/>
            <a:gdLst/>
            <a:ahLst/>
            <a:cxnLst>
              <a:cxn ang="0">
                <a:pos x="0" y="1686"/>
              </a:cxn>
              <a:cxn ang="0">
                <a:pos x="3765" y="144"/>
              </a:cxn>
            </a:cxnLst>
            <a:rect l="0" t="0" r="r" b="b"/>
            <a:pathLst>
              <a:path w="3765" h="1686">
                <a:moveTo>
                  <a:pt x="0" y="1686"/>
                </a:moveTo>
                <a:cubicBezTo>
                  <a:pt x="588" y="0"/>
                  <a:pt x="1932" y="192"/>
                  <a:pt x="3765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549275"/>
            <a:ext cx="8713788" cy="548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9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913" y="-26988"/>
            <a:ext cx="6237287" cy="6813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989" name="AutoShape 5">
            <a:hlinkClick r:id="rId4" action="ppaction://hlinkfile"/>
          </p:cNvPr>
          <p:cNvSpPr>
            <a:spLocks noChangeArrowheads="1"/>
          </p:cNvSpPr>
          <p:nvPr/>
        </p:nvSpPr>
        <p:spPr bwMode="auto">
          <a:xfrm>
            <a:off x="7885113" y="6237288"/>
            <a:ext cx="1079500" cy="431800"/>
          </a:xfrm>
          <a:prstGeom prst="rightArrow">
            <a:avLst>
              <a:gd name="adj1" fmla="val 50000"/>
              <a:gd name="adj2" fmla="val 6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Slide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33400"/>
            <a:ext cx="9144000" cy="599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leefbaarlaagland_p48_SubsidenceHolmeFenUKSince185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295400"/>
            <a:ext cx="3051175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84" name="Object 4"/>
          <p:cNvGraphicFramePr>
            <a:graphicFrameLocks noChangeAspect="1"/>
          </p:cNvGraphicFramePr>
          <p:nvPr/>
        </p:nvGraphicFramePr>
        <p:xfrm>
          <a:off x="400050" y="485775"/>
          <a:ext cx="8343900" cy="588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4" name="Chart" r:id="rId4" imgW="8343746" imgH="5886295" progId="Excel.Chart.8">
                  <p:embed/>
                </p:oleObj>
              </mc:Choice>
              <mc:Fallback>
                <p:oleObj name="Chart" r:id="rId4" imgW="8343746" imgH="5886295" progId="Excel.Char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" y="485775"/>
                        <a:ext cx="8343900" cy="588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5" name="AutoShape 5">
            <a:hlinkClick r:id="rId6" action="ppaction://hlinkfile"/>
          </p:cNvPr>
          <p:cNvSpPr>
            <a:spLocks noChangeArrowheads="1"/>
          </p:cNvSpPr>
          <p:nvPr/>
        </p:nvSpPr>
        <p:spPr bwMode="auto">
          <a:xfrm>
            <a:off x="7451725" y="6453188"/>
            <a:ext cx="1081088" cy="404812"/>
          </a:xfrm>
          <a:prstGeom prst="rightArrow">
            <a:avLst>
              <a:gd name="adj1" fmla="val 50000"/>
              <a:gd name="adj2" fmla="val 6676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8" name="Picture 4" descr="Natwargat%20Indai%20WaterWell%20NRC0306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113"/>
            <a:ext cx="9144000" cy="684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4525" y="0"/>
            <a:ext cx="3419475" cy="765175"/>
          </a:xfrm>
        </p:spPr>
        <p:txBody>
          <a:bodyPr/>
          <a:lstStyle/>
          <a:p>
            <a:r>
              <a:rPr lang="en-US"/>
              <a:t>Flow to wells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3725" y="0"/>
            <a:ext cx="7956550" cy="662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3" cstate="print"/>
          <a:srcRect b="7426"/>
          <a:stretch>
            <a:fillRect/>
          </a:stretch>
        </p:blipFill>
        <p:spPr bwMode="auto">
          <a:xfrm>
            <a:off x="125413" y="344488"/>
            <a:ext cx="8893175" cy="616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Rectangle 4"/>
          <p:cNvSpPr>
            <a:spLocks noChangeArrowheads="1"/>
          </p:cNvSpPr>
          <p:nvPr/>
        </p:nvSpPr>
        <p:spPr bwMode="auto">
          <a:xfrm>
            <a:off x="2808288" y="1341438"/>
            <a:ext cx="3527425" cy="35274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prstDash val="dashDot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00357" name="Oval 5"/>
          <p:cNvSpPr>
            <a:spLocks noChangeArrowheads="1"/>
          </p:cNvSpPr>
          <p:nvPr/>
        </p:nvSpPr>
        <p:spPr bwMode="auto">
          <a:xfrm>
            <a:off x="6242050" y="1282700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58" name="Oval 6"/>
          <p:cNvSpPr>
            <a:spLocks noChangeArrowheads="1"/>
          </p:cNvSpPr>
          <p:nvPr/>
        </p:nvSpPr>
        <p:spPr bwMode="auto">
          <a:xfrm>
            <a:off x="2738438" y="4786313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59" name="Oval 7"/>
          <p:cNvSpPr>
            <a:spLocks noChangeArrowheads="1"/>
          </p:cNvSpPr>
          <p:nvPr/>
        </p:nvSpPr>
        <p:spPr bwMode="auto">
          <a:xfrm>
            <a:off x="6242050" y="4799013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60" name="Oval 8"/>
          <p:cNvSpPr>
            <a:spLocks noChangeArrowheads="1"/>
          </p:cNvSpPr>
          <p:nvPr/>
        </p:nvSpPr>
        <p:spPr bwMode="auto">
          <a:xfrm>
            <a:off x="2738438" y="1282700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63" name="Line 11"/>
          <p:cNvSpPr>
            <a:spLocks noChangeShapeType="1"/>
          </p:cNvSpPr>
          <p:nvPr/>
        </p:nvSpPr>
        <p:spPr bwMode="auto">
          <a:xfrm>
            <a:off x="2195513" y="1341438"/>
            <a:ext cx="0" cy="3527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4" name="Line 12"/>
          <p:cNvSpPr>
            <a:spLocks noChangeShapeType="1"/>
          </p:cNvSpPr>
          <p:nvPr/>
        </p:nvSpPr>
        <p:spPr bwMode="auto">
          <a:xfrm>
            <a:off x="2051050" y="1341438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5" name="Line 13"/>
          <p:cNvSpPr>
            <a:spLocks noChangeShapeType="1"/>
          </p:cNvSpPr>
          <p:nvPr/>
        </p:nvSpPr>
        <p:spPr bwMode="auto">
          <a:xfrm>
            <a:off x="2051050" y="4868863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6" name="Line 14"/>
          <p:cNvSpPr>
            <a:spLocks noChangeShapeType="1"/>
          </p:cNvSpPr>
          <p:nvPr/>
        </p:nvSpPr>
        <p:spPr bwMode="auto">
          <a:xfrm>
            <a:off x="2771775" y="5516563"/>
            <a:ext cx="3529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7" name="Line 15"/>
          <p:cNvSpPr>
            <a:spLocks noChangeShapeType="1"/>
          </p:cNvSpPr>
          <p:nvPr/>
        </p:nvSpPr>
        <p:spPr bwMode="auto">
          <a:xfrm>
            <a:off x="6300788" y="530066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8" name="Line 16"/>
          <p:cNvSpPr>
            <a:spLocks noChangeShapeType="1"/>
          </p:cNvSpPr>
          <p:nvPr/>
        </p:nvSpPr>
        <p:spPr bwMode="auto">
          <a:xfrm>
            <a:off x="2771775" y="530066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70" name="Line 18"/>
          <p:cNvSpPr>
            <a:spLocks noChangeShapeType="1"/>
          </p:cNvSpPr>
          <p:nvPr/>
        </p:nvSpPr>
        <p:spPr bwMode="auto">
          <a:xfrm flipV="1">
            <a:off x="2627313" y="3149600"/>
            <a:ext cx="1919287" cy="1503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100371" name="Object 19"/>
          <p:cNvGraphicFramePr>
            <a:graphicFrameLocks noChangeAspect="1"/>
          </p:cNvGraphicFramePr>
          <p:nvPr/>
        </p:nvGraphicFramePr>
        <p:xfrm>
          <a:off x="4375150" y="5229225"/>
          <a:ext cx="393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19" name="Equation" r:id="rId4" imgW="393480" imgH="215640" progId="Equation.3">
                  <p:embed/>
                </p:oleObj>
              </mc:Choice>
              <mc:Fallback>
                <p:oleObj name="Equation" r:id="rId4" imgW="393480" imgH="21564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5150" y="5229225"/>
                        <a:ext cx="3937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72" name="Object 20"/>
          <p:cNvGraphicFramePr>
            <a:graphicFrameLocks noChangeAspect="1"/>
          </p:cNvGraphicFramePr>
          <p:nvPr/>
        </p:nvGraphicFramePr>
        <p:xfrm>
          <a:off x="1692275" y="2708275"/>
          <a:ext cx="393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20" name="Equation" r:id="rId6" imgW="393480" imgH="215640" progId="Equation.3">
                  <p:embed/>
                </p:oleObj>
              </mc:Choice>
              <mc:Fallback>
                <p:oleObj name="Equation" r:id="rId6" imgW="393480" imgH="21564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708275"/>
                        <a:ext cx="3937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73" name="Object 21"/>
          <p:cNvGraphicFramePr>
            <a:graphicFrameLocks noChangeAspect="1"/>
          </p:cNvGraphicFramePr>
          <p:nvPr/>
        </p:nvGraphicFramePr>
        <p:xfrm>
          <a:off x="3671888" y="3808413"/>
          <a:ext cx="1778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21" name="Equation" r:id="rId7" imgW="177480" imgH="177480" progId="Equation.3">
                  <p:embed/>
                </p:oleObj>
              </mc:Choice>
              <mc:Fallback>
                <p:oleObj name="Equation" r:id="rId7" imgW="177480" imgH="177480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888" y="3808413"/>
                        <a:ext cx="177800" cy="177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75" name="Text Box 23"/>
          <p:cNvSpPr txBox="1">
            <a:spLocks noChangeArrowheads="1"/>
          </p:cNvSpPr>
          <p:nvPr/>
        </p:nvSpPr>
        <p:spPr bwMode="auto">
          <a:xfrm>
            <a:off x="4356100" y="1700213"/>
            <a:ext cx="1301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Building pit</a:t>
            </a:r>
          </a:p>
        </p:txBody>
      </p:sp>
      <p:sp>
        <p:nvSpPr>
          <p:cNvPr id="100376" name="Text Box 24"/>
          <p:cNvSpPr txBox="1">
            <a:spLocks noChangeArrowheads="1"/>
          </p:cNvSpPr>
          <p:nvPr/>
        </p:nvSpPr>
        <p:spPr bwMode="auto">
          <a:xfrm>
            <a:off x="6084888" y="836613"/>
            <a:ext cx="577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well</a:t>
            </a:r>
          </a:p>
        </p:txBody>
      </p:sp>
      <p:sp>
        <p:nvSpPr>
          <p:cNvPr id="100377" name="Oval 25"/>
          <p:cNvSpPr>
            <a:spLocks noChangeArrowheads="1"/>
          </p:cNvSpPr>
          <p:nvPr/>
        </p:nvSpPr>
        <p:spPr bwMode="auto">
          <a:xfrm>
            <a:off x="2098675" y="655638"/>
            <a:ext cx="4921250" cy="492125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01" name="Group 9"/>
          <p:cNvGrpSpPr>
            <a:grpSpLocks/>
          </p:cNvGrpSpPr>
          <p:nvPr/>
        </p:nvGrpSpPr>
        <p:grpSpPr bwMode="auto">
          <a:xfrm>
            <a:off x="611188" y="1316038"/>
            <a:ext cx="7921251" cy="1320800"/>
            <a:chOff x="224" y="1462"/>
            <a:chExt cx="5258" cy="278"/>
          </a:xfrm>
        </p:grpSpPr>
        <p:sp>
          <p:nvSpPr>
            <p:cNvPr id="59399" name="Rectangle 7"/>
            <p:cNvSpPr>
              <a:spLocks noChangeArrowheads="1"/>
            </p:cNvSpPr>
            <p:nvPr/>
          </p:nvSpPr>
          <p:spPr bwMode="auto">
            <a:xfrm>
              <a:off x="224" y="1462"/>
              <a:ext cx="5257" cy="277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0" name="Rectangle 8"/>
            <p:cNvSpPr>
              <a:spLocks noChangeArrowheads="1"/>
            </p:cNvSpPr>
            <p:nvPr/>
          </p:nvSpPr>
          <p:spPr bwMode="auto">
            <a:xfrm>
              <a:off x="224" y="1462"/>
              <a:ext cx="5258" cy="278"/>
            </a:xfrm>
            <a:prstGeom prst="rect">
              <a:avLst/>
            </a:prstGeom>
            <a:solidFill>
              <a:srgbClr val="C0C0C0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611188" y="2565400"/>
            <a:ext cx="7921625" cy="2289175"/>
          </a:xfrm>
          <a:prstGeom prst="rect">
            <a:avLst/>
          </a:prstGeom>
          <a:solidFill>
            <a:srgbClr val="FFCC00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6" name="Rectangle 14"/>
          <p:cNvSpPr>
            <a:spLocks noChangeArrowheads="1"/>
          </p:cNvSpPr>
          <p:nvPr/>
        </p:nvSpPr>
        <p:spPr bwMode="auto">
          <a:xfrm>
            <a:off x="4308475" y="1196975"/>
            <a:ext cx="263525" cy="1652588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59409" name="Group 17"/>
          <p:cNvGrpSpPr>
            <a:grpSpLocks/>
          </p:cNvGrpSpPr>
          <p:nvPr/>
        </p:nvGrpSpPr>
        <p:grpSpPr bwMode="auto">
          <a:xfrm>
            <a:off x="4308475" y="2565400"/>
            <a:ext cx="265113" cy="2303463"/>
            <a:chOff x="2714" y="1794"/>
            <a:chExt cx="167" cy="1219"/>
          </a:xfrm>
        </p:grpSpPr>
        <p:sp>
          <p:nvSpPr>
            <p:cNvPr id="59407" name="Rectangle 15"/>
            <p:cNvSpPr>
              <a:spLocks noChangeArrowheads="1"/>
            </p:cNvSpPr>
            <p:nvPr/>
          </p:nvSpPr>
          <p:spPr bwMode="auto">
            <a:xfrm>
              <a:off x="2714" y="1794"/>
              <a:ext cx="166" cy="1218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8" name="Rectangle 16"/>
            <p:cNvSpPr>
              <a:spLocks noChangeArrowheads="1"/>
            </p:cNvSpPr>
            <p:nvPr/>
          </p:nvSpPr>
          <p:spPr bwMode="auto">
            <a:xfrm>
              <a:off x="2714" y="1794"/>
              <a:ext cx="167" cy="1219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413" name="Group 21"/>
          <p:cNvGrpSpPr>
            <a:grpSpLocks/>
          </p:cNvGrpSpPr>
          <p:nvPr/>
        </p:nvGrpSpPr>
        <p:grpSpPr bwMode="auto">
          <a:xfrm>
            <a:off x="2200275" y="3551238"/>
            <a:ext cx="1581150" cy="614362"/>
            <a:chOff x="1386" y="2237"/>
            <a:chExt cx="996" cy="387"/>
          </a:xfrm>
        </p:grpSpPr>
        <p:sp>
          <p:nvSpPr>
            <p:cNvPr id="59410" name="Freeform 18"/>
            <p:cNvSpPr>
              <a:spLocks/>
            </p:cNvSpPr>
            <p:nvPr/>
          </p:nvSpPr>
          <p:spPr bwMode="auto">
            <a:xfrm>
              <a:off x="1541" y="2237"/>
              <a:ext cx="841" cy="387"/>
            </a:xfrm>
            <a:custGeom>
              <a:avLst/>
              <a:gdLst/>
              <a:ahLst/>
              <a:cxnLst>
                <a:cxn ang="0">
                  <a:pos x="592" y="0"/>
                </a:cxn>
                <a:cxn ang="0">
                  <a:pos x="592" y="97"/>
                </a:cxn>
                <a:cxn ang="0">
                  <a:pos x="0" y="97"/>
                </a:cxn>
                <a:cxn ang="0">
                  <a:pos x="0" y="290"/>
                </a:cxn>
                <a:cxn ang="0">
                  <a:pos x="592" y="290"/>
                </a:cxn>
                <a:cxn ang="0">
                  <a:pos x="592" y="387"/>
                </a:cxn>
                <a:cxn ang="0">
                  <a:pos x="841" y="194"/>
                </a:cxn>
                <a:cxn ang="0">
                  <a:pos x="592" y="0"/>
                </a:cxn>
              </a:cxnLst>
              <a:rect l="0" t="0" r="r" b="b"/>
              <a:pathLst>
                <a:path w="841" h="387">
                  <a:moveTo>
                    <a:pt x="592" y="0"/>
                  </a:moveTo>
                  <a:lnTo>
                    <a:pt x="592" y="97"/>
                  </a:lnTo>
                  <a:lnTo>
                    <a:pt x="0" y="97"/>
                  </a:lnTo>
                  <a:lnTo>
                    <a:pt x="0" y="290"/>
                  </a:lnTo>
                  <a:lnTo>
                    <a:pt x="592" y="290"/>
                  </a:lnTo>
                  <a:lnTo>
                    <a:pt x="592" y="387"/>
                  </a:lnTo>
                  <a:lnTo>
                    <a:pt x="841" y="19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1" name="Rectangle 19"/>
            <p:cNvSpPr>
              <a:spLocks noChangeArrowheads="1"/>
            </p:cNvSpPr>
            <p:nvPr/>
          </p:nvSpPr>
          <p:spPr bwMode="auto">
            <a:xfrm>
              <a:off x="1448" y="2334"/>
              <a:ext cx="62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2" name="Rectangle 20"/>
            <p:cNvSpPr>
              <a:spLocks noChangeArrowheads="1"/>
            </p:cNvSpPr>
            <p:nvPr/>
          </p:nvSpPr>
          <p:spPr bwMode="auto">
            <a:xfrm>
              <a:off x="1386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417" name="Group 25"/>
          <p:cNvGrpSpPr>
            <a:grpSpLocks/>
          </p:cNvGrpSpPr>
          <p:nvPr/>
        </p:nvGrpSpPr>
        <p:grpSpPr bwMode="auto">
          <a:xfrm>
            <a:off x="5011738" y="3551238"/>
            <a:ext cx="1581150" cy="614362"/>
            <a:chOff x="3157" y="2237"/>
            <a:chExt cx="996" cy="387"/>
          </a:xfrm>
        </p:grpSpPr>
        <p:sp>
          <p:nvSpPr>
            <p:cNvPr id="59414" name="Freeform 22"/>
            <p:cNvSpPr>
              <a:spLocks/>
            </p:cNvSpPr>
            <p:nvPr/>
          </p:nvSpPr>
          <p:spPr bwMode="auto">
            <a:xfrm>
              <a:off x="3157" y="2237"/>
              <a:ext cx="840" cy="387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97"/>
                </a:cxn>
                <a:cxn ang="0">
                  <a:pos x="840" y="97"/>
                </a:cxn>
                <a:cxn ang="0">
                  <a:pos x="840" y="290"/>
                </a:cxn>
                <a:cxn ang="0">
                  <a:pos x="249" y="290"/>
                </a:cxn>
                <a:cxn ang="0">
                  <a:pos x="249" y="387"/>
                </a:cxn>
                <a:cxn ang="0">
                  <a:pos x="0" y="194"/>
                </a:cxn>
                <a:cxn ang="0">
                  <a:pos x="249" y="0"/>
                </a:cxn>
              </a:cxnLst>
              <a:rect l="0" t="0" r="r" b="b"/>
              <a:pathLst>
                <a:path w="840" h="387">
                  <a:moveTo>
                    <a:pt x="249" y="0"/>
                  </a:moveTo>
                  <a:lnTo>
                    <a:pt x="249" y="97"/>
                  </a:lnTo>
                  <a:lnTo>
                    <a:pt x="840" y="97"/>
                  </a:lnTo>
                  <a:lnTo>
                    <a:pt x="840" y="290"/>
                  </a:lnTo>
                  <a:lnTo>
                    <a:pt x="249" y="290"/>
                  </a:lnTo>
                  <a:lnTo>
                    <a:pt x="249" y="387"/>
                  </a:lnTo>
                  <a:lnTo>
                    <a:pt x="0" y="19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5" name="Rectangle 23"/>
            <p:cNvSpPr>
              <a:spLocks noChangeArrowheads="1"/>
            </p:cNvSpPr>
            <p:nvPr/>
          </p:nvSpPr>
          <p:spPr bwMode="auto">
            <a:xfrm>
              <a:off x="4028" y="2334"/>
              <a:ext cx="63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6" name="Rectangle 24"/>
            <p:cNvSpPr>
              <a:spLocks noChangeArrowheads="1"/>
            </p:cNvSpPr>
            <p:nvPr/>
          </p:nvSpPr>
          <p:spPr bwMode="auto">
            <a:xfrm>
              <a:off x="4122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18" name="Freeform 26"/>
          <p:cNvSpPr>
            <a:spLocks/>
          </p:cNvSpPr>
          <p:nvPr/>
        </p:nvSpPr>
        <p:spPr bwMode="auto">
          <a:xfrm>
            <a:off x="4341813" y="260350"/>
            <a:ext cx="701675" cy="877888"/>
          </a:xfrm>
          <a:custGeom>
            <a:avLst/>
            <a:gdLst/>
            <a:ahLst/>
            <a:cxnLst>
              <a:cxn ang="0">
                <a:pos x="442" y="156"/>
              </a:cxn>
              <a:cxn ang="0">
                <a:pos x="310" y="0"/>
              </a:cxn>
              <a:cxn ang="0">
                <a:pos x="310" y="75"/>
              </a:cxn>
              <a:cxn ang="0">
                <a:pos x="255" y="75"/>
              </a:cxn>
              <a:cxn ang="0">
                <a:pos x="228" y="76"/>
              </a:cxn>
              <a:cxn ang="0">
                <a:pos x="204" y="80"/>
              </a:cxn>
              <a:cxn ang="0">
                <a:pos x="178" y="85"/>
              </a:cxn>
              <a:cxn ang="0">
                <a:pos x="155" y="93"/>
              </a:cxn>
              <a:cxn ang="0">
                <a:pos x="133" y="104"/>
              </a:cxn>
              <a:cxn ang="0">
                <a:pos x="112" y="115"/>
              </a:cxn>
              <a:cxn ang="0">
                <a:pos x="92" y="129"/>
              </a:cxn>
              <a:cxn ang="0">
                <a:pos x="75" y="144"/>
              </a:cxn>
              <a:cxn ang="0">
                <a:pos x="59" y="161"/>
              </a:cxn>
              <a:cxn ang="0">
                <a:pos x="44" y="180"/>
              </a:cxn>
              <a:cxn ang="0">
                <a:pos x="31" y="198"/>
              </a:cxn>
              <a:cxn ang="0">
                <a:pos x="19" y="219"/>
              </a:cxn>
              <a:cxn ang="0">
                <a:pos x="11" y="241"/>
              </a:cxn>
              <a:cxn ang="0">
                <a:pos x="5" y="264"/>
              </a:cxn>
              <a:cxn ang="0">
                <a:pos x="1" y="287"/>
              </a:cxn>
              <a:cxn ang="0">
                <a:pos x="0" y="311"/>
              </a:cxn>
              <a:cxn ang="0">
                <a:pos x="0" y="553"/>
              </a:cxn>
              <a:cxn ang="0">
                <a:pos x="132" y="553"/>
              </a:cxn>
              <a:cxn ang="0">
                <a:pos x="132" y="311"/>
              </a:cxn>
              <a:cxn ang="0">
                <a:pos x="133" y="303"/>
              </a:cxn>
              <a:cxn ang="0">
                <a:pos x="135" y="296"/>
              </a:cxn>
              <a:cxn ang="0">
                <a:pos x="142" y="282"/>
              </a:cxn>
              <a:cxn ang="0">
                <a:pos x="153" y="270"/>
              </a:cxn>
              <a:cxn ang="0">
                <a:pos x="168" y="258"/>
              </a:cxn>
              <a:cxn ang="0">
                <a:pos x="187" y="249"/>
              </a:cxn>
              <a:cxn ang="0">
                <a:pos x="207" y="242"/>
              </a:cxn>
              <a:cxn ang="0">
                <a:pos x="230" y="237"/>
              </a:cxn>
              <a:cxn ang="0">
                <a:pos x="255" y="236"/>
              </a:cxn>
              <a:cxn ang="0">
                <a:pos x="310" y="236"/>
              </a:cxn>
              <a:cxn ang="0">
                <a:pos x="310" y="311"/>
              </a:cxn>
              <a:cxn ang="0">
                <a:pos x="442" y="156"/>
              </a:cxn>
            </a:cxnLst>
            <a:rect l="0" t="0" r="r" b="b"/>
            <a:pathLst>
              <a:path w="442" h="553">
                <a:moveTo>
                  <a:pt x="442" y="156"/>
                </a:moveTo>
                <a:lnTo>
                  <a:pt x="310" y="0"/>
                </a:lnTo>
                <a:lnTo>
                  <a:pt x="310" y="75"/>
                </a:lnTo>
                <a:lnTo>
                  <a:pt x="255" y="75"/>
                </a:lnTo>
                <a:lnTo>
                  <a:pt x="228" y="76"/>
                </a:lnTo>
                <a:lnTo>
                  <a:pt x="204" y="80"/>
                </a:lnTo>
                <a:lnTo>
                  <a:pt x="178" y="85"/>
                </a:lnTo>
                <a:lnTo>
                  <a:pt x="155" y="93"/>
                </a:lnTo>
                <a:lnTo>
                  <a:pt x="133" y="104"/>
                </a:lnTo>
                <a:lnTo>
                  <a:pt x="112" y="115"/>
                </a:lnTo>
                <a:lnTo>
                  <a:pt x="92" y="129"/>
                </a:lnTo>
                <a:lnTo>
                  <a:pt x="75" y="144"/>
                </a:lnTo>
                <a:lnTo>
                  <a:pt x="59" y="161"/>
                </a:lnTo>
                <a:lnTo>
                  <a:pt x="44" y="180"/>
                </a:lnTo>
                <a:lnTo>
                  <a:pt x="31" y="198"/>
                </a:lnTo>
                <a:lnTo>
                  <a:pt x="19" y="219"/>
                </a:lnTo>
                <a:lnTo>
                  <a:pt x="11" y="241"/>
                </a:lnTo>
                <a:lnTo>
                  <a:pt x="5" y="264"/>
                </a:lnTo>
                <a:lnTo>
                  <a:pt x="1" y="287"/>
                </a:lnTo>
                <a:lnTo>
                  <a:pt x="0" y="311"/>
                </a:lnTo>
                <a:lnTo>
                  <a:pt x="0" y="553"/>
                </a:lnTo>
                <a:lnTo>
                  <a:pt x="132" y="553"/>
                </a:lnTo>
                <a:lnTo>
                  <a:pt x="132" y="311"/>
                </a:lnTo>
                <a:lnTo>
                  <a:pt x="133" y="303"/>
                </a:lnTo>
                <a:lnTo>
                  <a:pt x="135" y="296"/>
                </a:lnTo>
                <a:lnTo>
                  <a:pt x="142" y="282"/>
                </a:lnTo>
                <a:lnTo>
                  <a:pt x="153" y="270"/>
                </a:lnTo>
                <a:lnTo>
                  <a:pt x="168" y="258"/>
                </a:lnTo>
                <a:lnTo>
                  <a:pt x="187" y="249"/>
                </a:lnTo>
                <a:lnTo>
                  <a:pt x="207" y="242"/>
                </a:lnTo>
                <a:lnTo>
                  <a:pt x="230" y="237"/>
                </a:lnTo>
                <a:lnTo>
                  <a:pt x="255" y="236"/>
                </a:lnTo>
                <a:lnTo>
                  <a:pt x="310" y="236"/>
                </a:lnTo>
                <a:lnTo>
                  <a:pt x="310" y="311"/>
                </a:lnTo>
                <a:lnTo>
                  <a:pt x="442" y="156"/>
                </a:lnTo>
                <a:close/>
              </a:path>
            </a:pathLst>
          </a:custGeom>
          <a:solidFill>
            <a:srgbClr val="00CC99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21" name="Line 29"/>
          <p:cNvSpPr>
            <a:spLocks noChangeShapeType="1"/>
          </p:cNvSpPr>
          <p:nvPr/>
        </p:nvSpPr>
        <p:spPr bwMode="auto">
          <a:xfrm>
            <a:off x="611188" y="1700213"/>
            <a:ext cx="792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23" name="Freeform 31"/>
          <p:cNvSpPr>
            <a:spLocks/>
          </p:cNvSpPr>
          <p:nvPr/>
        </p:nvSpPr>
        <p:spPr bwMode="auto">
          <a:xfrm>
            <a:off x="619125" y="1828800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25" name="Text Box 33"/>
          <p:cNvSpPr txBox="1">
            <a:spLocks noChangeArrowheads="1"/>
          </p:cNvSpPr>
          <p:nvPr/>
        </p:nvSpPr>
        <p:spPr bwMode="auto">
          <a:xfrm>
            <a:off x="7740650" y="2997200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kH</a:t>
            </a:r>
          </a:p>
        </p:txBody>
      </p:sp>
      <p:sp>
        <p:nvSpPr>
          <p:cNvPr id="59426" name="Text Box 34"/>
          <p:cNvSpPr txBox="1">
            <a:spLocks noChangeArrowheads="1"/>
          </p:cNvSpPr>
          <p:nvPr/>
        </p:nvSpPr>
        <p:spPr bwMode="auto">
          <a:xfrm>
            <a:off x="7740650" y="3716338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S</a:t>
            </a:r>
          </a:p>
        </p:txBody>
      </p:sp>
      <p:sp>
        <p:nvSpPr>
          <p:cNvPr id="59427" name="Text Box 35"/>
          <p:cNvSpPr txBox="1">
            <a:spLocks noChangeArrowheads="1"/>
          </p:cNvSpPr>
          <p:nvPr/>
        </p:nvSpPr>
        <p:spPr bwMode="auto">
          <a:xfrm>
            <a:off x="5148263" y="333375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Q</a:t>
            </a:r>
          </a:p>
        </p:txBody>
      </p:sp>
      <p:grpSp>
        <p:nvGrpSpPr>
          <p:cNvPr id="59434" name="Group 42"/>
          <p:cNvGrpSpPr>
            <a:grpSpLocks/>
          </p:cNvGrpSpPr>
          <p:nvPr/>
        </p:nvGrpSpPr>
        <p:grpSpPr bwMode="auto">
          <a:xfrm>
            <a:off x="4427538" y="4221163"/>
            <a:ext cx="2232025" cy="647700"/>
            <a:chOff x="2789" y="3430"/>
            <a:chExt cx="1406" cy="408"/>
          </a:xfrm>
        </p:grpSpPr>
        <p:sp>
          <p:nvSpPr>
            <p:cNvPr id="59428" name="Line 36"/>
            <p:cNvSpPr>
              <a:spLocks noChangeShapeType="1"/>
            </p:cNvSpPr>
            <p:nvPr/>
          </p:nvSpPr>
          <p:spPr bwMode="auto">
            <a:xfrm>
              <a:off x="2789" y="3702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9429" name="Text Box 37"/>
            <p:cNvSpPr txBox="1">
              <a:spLocks noChangeArrowheads="1"/>
            </p:cNvSpPr>
            <p:nvPr/>
          </p:nvSpPr>
          <p:spPr bwMode="auto">
            <a:xfrm>
              <a:off x="3379" y="3430"/>
              <a:ext cx="1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/>
                <a:t>r</a:t>
              </a:r>
            </a:p>
          </p:txBody>
        </p:sp>
        <p:sp>
          <p:nvSpPr>
            <p:cNvPr id="59430" name="Line 38"/>
            <p:cNvSpPr>
              <a:spLocks noChangeShapeType="1"/>
            </p:cNvSpPr>
            <p:nvPr/>
          </p:nvSpPr>
          <p:spPr bwMode="auto">
            <a:xfrm>
              <a:off x="2789" y="3430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31" name="Line 39"/>
          <p:cNvSpPr>
            <a:spLocks noChangeShapeType="1"/>
          </p:cNvSpPr>
          <p:nvPr/>
        </p:nvSpPr>
        <p:spPr bwMode="auto">
          <a:xfrm>
            <a:off x="5940425" y="17002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35" name="Freeform 43"/>
          <p:cNvSpPr>
            <a:spLocks/>
          </p:cNvSpPr>
          <p:nvPr/>
        </p:nvSpPr>
        <p:spPr bwMode="auto">
          <a:xfrm flipH="1">
            <a:off x="4581525" y="1849438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36" name="AutoShape 44"/>
          <p:cNvSpPr>
            <a:spLocks noChangeArrowheads="1"/>
          </p:cNvSpPr>
          <p:nvPr/>
        </p:nvSpPr>
        <p:spPr bwMode="auto">
          <a:xfrm>
            <a:off x="6300788" y="620713"/>
            <a:ext cx="792162" cy="431800"/>
          </a:xfrm>
          <a:prstGeom prst="wedgeRoundRectCallout">
            <a:avLst>
              <a:gd name="adj1" fmla="val -95491"/>
              <a:gd name="adj2" fmla="val 22426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/>
              <a:t>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19573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627784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5983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49188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92392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76368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33164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9959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588224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02027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45232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8436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31641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15617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72412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29208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86003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Box 34"/>
          <p:cNvSpPr txBox="1">
            <a:spLocks noChangeArrowheads="1"/>
          </p:cNvSpPr>
          <p:nvPr/>
        </p:nvSpPr>
        <p:spPr bwMode="auto">
          <a:xfrm>
            <a:off x="7524328" y="1916832"/>
            <a:ext cx="3754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c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3" name="Rectangle 5"/>
          <p:cNvSpPr>
            <a:spLocks noChangeArrowheads="1"/>
          </p:cNvSpPr>
          <p:nvPr/>
        </p:nvSpPr>
        <p:spPr bwMode="auto">
          <a:xfrm>
            <a:off x="611188" y="1412875"/>
            <a:ext cx="7921625" cy="3441700"/>
          </a:xfrm>
          <a:prstGeom prst="rect">
            <a:avLst/>
          </a:prstGeom>
          <a:solidFill>
            <a:srgbClr val="FFCC00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4627" name="Line 19"/>
          <p:cNvSpPr>
            <a:spLocks noChangeShapeType="1"/>
          </p:cNvSpPr>
          <p:nvPr/>
        </p:nvSpPr>
        <p:spPr bwMode="auto">
          <a:xfrm>
            <a:off x="611188" y="1700213"/>
            <a:ext cx="792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14" name="Rectangle 6"/>
          <p:cNvSpPr>
            <a:spLocks noChangeArrowheads="1"/>
          </p:cNvSpPr>
          <p:nvPr/>
        </p:nvSpPr>
        <p:spPr bwMode="auto">
          <a:xfrm>
            <a:off x="4308475" y="1196975"/>
            <a:ext cx="263525" cy="1652588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24615" name="Group 7"/>
          <p:cNvGrpSpPr>
            <a:grpSpLocks/>
          </p:cNvGrpSpPr>
          <p:nvPr/>
        </p:nvGrpSpPr>
        <p:grpSpPr bwMode="auto">
          <a:xfrm>
            <a:off x="4308475" y="2565400"/>
            <a:ext cx="265113" cy="2303463"/>
            <a:chOff x="2714" y="1794"/>
            <a:chExt cx="167" cy="1219"/>
          </a:xfrm>
        </p:grpSpPr>
        <p:sp>
          <p:nvSpPr>
            <p:cNvPr id="324616" name="Rectangle 8"/>
            <p:cNvSpPr>
              <a:spLocks noChangeArrowheads="1"/>
            </p:cNvSpPr>
            <p:nvPr/>
          </p:nvSpPr>
          <p:spPr bwMode="auto">
            <a:xfrm>
              <a:off x="2714" y="1794"/>
              <a:ext cx="166" cy="1218"/>
            </a:xfrm>
            <a:prstGeom prst="rect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17" name="Rectangle 9"/>
            <p:cNvSpPr>
              <a:spLocks noChangeArrowheads="1"/>
            </p:cNvSpPr>
            <p:nvPr/>
          </p:nvSpPr>
          <p:spPr bwMode="auto">
            <a:xfrm>
              <a:off x="2714" y="1794"/>
              <a:ext cx="167" cy="1219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4618" name="Group 10"/>
          <p:cNvGrpSpPr>
            <a:grpSpLocks/>
          </p:cNvGrpSpPr>
          <p:nvPr/>
        </p:nvGrpSpPr>
        <p:grpSpPr bwMode="auto">
          <a:xfrm>
            <a:off x="2200275" y="3551238"/>
            <a:ext cx="1581150" cy="614362"/>
            <a:chOff x="1386" y="2237"/>
            <a:chExt cx="996" cy="387"/>
          </a:xfrm>
        </p:grpSpPr>
        <p:sp>
          <p:nvSpPr>
            <p:cNvPr id="324619" name="Freeform 11"/>
            <p:cNvSpPr>
              <a:spLocks/>
            </p:cNvSpPr>
            <p:nvPr/>
          </p:nvSpPr>
          <p:spPr bwMode="auto">
            <a:xfrm>
              <a:off x="1541" y="2237"/>
              <a:ext cx="841" cy="387"/>
            </a:xfrm>
            <a:custGeom>
              <a:avLst/>
              <a:gdLst/>
              <a:ahLst/>
              <a:cxnLst>
                <a:cxn ang="0">
                  <a:pos x="592" y="0"/>
                </a:cxn>
                <a:cxn ang="0">
                  <a:pos x="592" y="97"/>
                </a:cxn>
                <a:cxn ang="0">
                  <a:pos x="0" y="97"/>
                </a:cxn>
                <a:cxn ang="0">
                  <a:pos x="0" y="290"/>
                </a:cxn>
                <a:cxn ang="0">
                  <a:pos x="592" y="290"/>
                </a:cxn>
                <a:cxn ang="0">
                  <a:pos x="592" y="387"/>
                </a:cxn>
                <a:cxn ang="0">
                  <a:pos x="841" y="194"/>
                </a:cxn>
                <a:cxn ang="0">
                  <a:pos x="592" y="0"/>
                </a:cxn>
              </a:cxnLst>
              <a:rect l="0" t="0" r="r" b="b"/>
              <a:pathLst>
                <a:path w="841" h="387">
                  <a:moveTo>
                    <a:pt x="592" y="0"/>
                  </a:moveTo>
                  <a:lnTo>
                    <a:pt x="592" y="97"/>
                  </a:lnTo>
                  <a:lnTo>
                    <a:pt x="0" y="97"/>
                  </a:lnTo>
                  <a:lnTo>
                    <a:pt x="0" y="290"/>
                  </a:lnTo>
                  <a:lnTo>
                    <a:pt x="592" y="290"/>
                  </a:lnTo>
                  <a:lnTo>
                    <a:pt x="592" y="387"/>
                  </a:lnTo>
                  <a:lnTo>
                    <a:pt x="841" y="19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0" name="Rectangle 12"/>
            <p:cNvSpPr>
              <a:spLocks noChangeArrowheads="1"/>
            </p:cNvSpPr>
            <p:nvPr/>
          </p:nvSpPr>
          <p:spPr bwMode="auto">
            <a:xfrm>
              <a:off x="1448" y="2334"/>
              <a:ext cx="62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1" name="Rectangle 13"/>
            <p:cNvSpPr>
              <a:spLocks noChangeArrowheads="1"/>
            </p:cNvSpPr>
            <p:nvPr/>
          </p:nvSpPr>
          <p:spPr bwMode="auto">
            <a:xfrm>
              <a:off x="1386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4622" name="Group 14"/>
          <p:cNvGrpSpPr>
            <a:grpSpLocks/>
          </p:cNvGrpSpPr>
          <p:nvPr/>
        </p:nvGrpSpPr>
        <p:grpSpPr bwMode="auto">
          <a:xfrm>
            <a:off x="5011738" y="3551238"/>
            <a:ext cx="1581150" cy="614362"/>
            <a:chOff x="3157" y="2237"/>
            <a:chExt cx="996" cy="387"/>
          </a:xfrm>
        </p:grpSpPr>
        <p:sp>
          <p:nvSpPr>
            <p:cNvPr id="324623" name="Freeform 15"/>
            <p:cNvSpPr>
              <a:spLocks/>
            </p:cNvSpPr>
            <p:nvPr/>
          </p:nvSpPr>
          <p:spPr bwMode="auto">
            <a:xfrm>
              <a:off x="3157" y="2237"/>
              <a:ext cx="840" cy="387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97"/>
                </a:cxn>
                <a:cxn ang="0">
                  <a:pos x="840" y="97"/>
                </a:cxn>
                <a:cxn ang="0">
                  <a:pos x="840" y="290"/>
                </a:cxn>
                <a:cxn ang="0">
                  <a:pos x="249" y="290"/>
                </a:cxn>
                <a:cxn ang="0">
                  <a:pos x="249" y="387"/>
                </a:cxn>
                <a:cxn ang="0">
                  <a:pos x="0" y="194"/>
                </a:cxn>
                <a:cxn ang="0">
                  <a:pos x="249" y="0"/>
                </a:cxn>
              </a:cxnLst>
              <a:rect l="0" t="0" r="r" b="b"/>
              <a:pathLst>
                <a:path w="840" h="387">
                  <a:moveTo>
                    <a:pt x="249" y="0"/>
                  </a:moveTo>
                  <a:lnTo>
                    <a:pt x="249" y="97"/>
                  </a:lnTo>
                  <a:lnTo>
                    <a:pt x="840" y="97"/>
                  </a:lnTo>
                  <a:lnTo>
                    <a:pt x="840" y="290"/>
                  </a:lnTo>
                  <a:lnTo>
                    <a:pt x="249" y="290"/>
                  </a:lnTo>
                  <a:lnTo>
                    <a:pt x="249" y="387"/>
                  </a:lnTo>
                  <a:lnTo>
                    <a:pt x="0" y="19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4" name="Rectangle 16"/>
            <p:cNvSpPr>
              <a:spLocks noChangeArrowheads="1"/>
            </p:cNvSpPr>
            <p:nvPr/>
          </p:nvSpPr>
          <p:spPr bwMode="auto">
            <a:xfrm>
              <a:off x="4028" y="2334"/>
              <a:ext cx="63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5" name="Rectangle 17"/>
            <p:cNvSpPr>
              <a:spLocks noChangeArrowheads="1"/>
            </p:cNvSpPr>
            <p:nvPr/>
          </p:nvSpPr>
          <p:spPr bwMode="auto">
            <a:xfrm>
              <a:off x="4122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4626" name="Freeform 18"/>
          <p:cNvSpPr>
            <a:spLocks/>
          </p:cNvSpPr>
          <p:nvPr/>
        </p:nvSpPr>
        <p:spPr bwMode="auto">
          <a:xfrm>
            <a:off x="4341813" y="260350"/>
            <a:ext cx="701675" cy="877888"/>
          </a:xfrm>
          <a:custGeom>
            <a:avLst/>
            <a:gdLst/>
            <a:ahLst/>
            <a:cxnLst>
              <a:cxn ang="0">
                <a:pos x="442" y="156"/>
              </a:cxn>
              <a:cxn ang="0">
                <a:pos x="310" y="0"/>
              </a:cxn>
              <a:cxn ang="0">
                <a:pos x="310" y="75"/>
              </a:cxn>
              <a:cxn ang="0">
                <a:pos x="255" y="75"/>
              </a:cxn>
              <a:cxn ang="0">
                <a:pos x="228" y="76"/>
              </a:cxn>
              <a:cxn ang="0">
                <a:pos x="204" y="80"/>
              </a:cxn>
              <a:cxn ang="0">
                <a:pos x="178" y="85"/>
              </a:cxn>
              <a:cxn ang="0">
                <a:pos x="155" y="93"/>
              </a:cxn>
              <a:cxn ang="0">
                <a:pos x="133" y="104"/>
              </a:cxn>
              <a:cxn ang="0">
                <a:pos x="112" y="115"/>
              </a:cxn>
              <a:cxn ang="0">
                <a:pos x="92" y="129"/>
              </a:cxn>
              <a:cxn ang="0">
                <a:pos x="75" y="144"/>
              </a:cxn>
              <a:cxn ang="0">
                <a:pos x="59" y="161"/>
              </a:cxn>
              <a:cxn ang="0">
                <a:pos x="44" y="180"/>
              </a:cxn>
              <a:cxn ang="0">
                <a:pos x="31" y="198"/>
              </a:cxn>
              <a:cxn ang="0">
                <a:pos x="19" y="219"/>
              </a:cxn>
              <a:cxn ang="0">
                <a:pos x="11" y="241"/>
              </a:cxn>
              <a:cxn ang="0">
                <a:pos x="5" y="264"/>
              </a:cxn>
              <a:cxn ang="0">
                <a:pos x="1" y="287"/>
              </a:cxn>
              <a:cxn ang="0">
                <a:pos x="0" y="311"/>
              </a:cxn>
              <a:cxn ang="0">
                <a:pos x="0" y="553"/>
              </a:cxn>
              <a:cxn ang="0">
                <a:pos x="132" y="553"/>
              </a:cxn>
              <a:cxn ang="0">
                <a:pos x="132" y="311"/>
              </a:cxn>
              <a:cxn ang="0">
                <a:pos x="133" y="303"/>
              </a:cxn>
              <a:cxn ang="0">
                <a:pos x="135" y="296"/>
              </a:cxn>
              <a:cxn ang="0">
                <a:pos x="142" y="282"/>
              </a:cxn>
              <a:cxn ang="0">
                <a:pos x="153" y="270"/>
              </a:cxn>
              <a:cxn ang="0">
                <a:pos x="168" y="258"/>
              </a:cxn>
              <a:cxn ang="0">
                <a:pos x="187" y="249"/>
              </a:cxn>
              <a:cxn ang="0">
                <a:pos x="207" y="242"/>
              </a:cxn>
              <a:cxn ang="0">
                <a:pos x="230" y="237"/>
              </a:cxn>
              <a:cxn ang="0">
                <a:pos x="255" y="236"/>
              </a:cxn>
              <a:cxn ang="0">
                <a:pos x="310" y="236"/>
              </a:cxn>
              <a:cxn ang="0">
                <a:pos x="310" y="311"/>
              </a:cxn>
              <a:cxn ang="0">
                <a:pos x="442" y="156"/>
              </a:cxn>
            </a:cxnLst>
            <a:rect l="0" t="0" r="r" b="b"/>
            <a:pathLst>
              <a:path w="442" h="553">
                <a:moveTo>
                  <a:pt x="442" y="156"/>
                </a:moveTo>
                <a:lnTo>
                  <a:pt x="310" y="0"/>
                </a:lnTo>
                <a:lnTo>
                  <a:pt x="310" y="75"/>
                </a:lnTo>
                <a:lnTo>
                  <a:pt x="255" y="75"/>
                </a:lnTo>
                <a:lnTo>
                  <a:pt x="228" y="76"/>
                </a:lnTo>
                <a:lnTo>
                  <a:pt x="204" y="80"/>
                </a:lnTo>
                <a:lnTo>
                  <a:pt x="178" y="85"/>
                </a:lnTo>
                <a:lnTo>
                  <a:pt x="155" y="93"/>
                </a:lnTo>
                <a:lnTo>
                  <a:pt x="133" y="104"/>
                </a:lnTo>
                <a:lnTo>
                  <a:pt x="112" y="115"/>
                </a:lnTo>
                <a:lnTo>
                  <a:pt x="92" y="129"/>
                </a:lnTo>
                <a:lnTo>
                  <a:pt x="75" y="144"/>
                </a:lnTo>
                <a:lnTo>
                  <a:pt x="59" y="161"/>
                </a:lnTo>
                <a:lnTo>
                  <a:pt x="44" y="180"/>
                </a:lnTo>
                <a:lnTo>
                  <a:pt x="31" y="198"/>
                </a:lnTo>
                <a:lnTo>
                  <a:pt x="19" y="219"/>
                </a:lnTo>
                <a:lnTo>
                  <a:pt x="11" y="241"/>
                </a:lnTo>
                <a:lnTo>
                  <a:pt x="5" y="264"/>
                </a:lnTo>
                <a:lnTo>
                  <a:pt x="1" y="287"/>
                </a:lnTo>
                <a:lnTo>
                  <a:pt x="0" y="311"/>
                </a:lnTo>
                <a:lnTo>
                  <a:pt x="0" y="553"/>
                </a:lnTo>
                <a:lnTo>
                  <a:pt x="132" y="553"/>
                </a:lnTo>
                <a:lnTo>
                  <a:pt x="132" y="311"/>
                </a:lnTo>
                <a:lnTo>
                  <a:pt x="133" y="303"/>
                </a:lnTo>
                <a:lnTo>
                  <a:pt x="135" y="296"/>
                </a:lnTo>
                <a:lnTo>
                  <a:pt x="142" y="282"/>
                </a:lnTo>
                <a:lnTo>
                  <a:pt x="153" y="270"/>
                </a:lnTo>
                <a:lnTo>
                  <a:pt x="168" y="258"/>
                </a:lnTo>
                <a:lnTo>
                  <a:pt x="187" y="249"/>
                </a:lnTo>
                <a:lnTo>
                  <a:pt x="207" y="242"/>
                </a:lnTo>
                <a:lnTo>
                  <a:pt x="230" y="237"/>
                </a:lnTo>
                <a:lnTo>
                  <a:pt x="255" y="236"/>
                </a:lnTo>
                <a:lnTo>
                  <a:pt x="310" y="236"/>
                </a:lnTo>
                <a:lnTo>
                  <a:pt x="310" y="311"/>
                </a:lnTo>
                <a:lnTo>
                  <a:pt x="442" y="156"/>
                </a:lnTo>
                <a:close/>
              </a:path>
            </a:pathLst>
          </a:custGeom>
          <a:solidFill>
            <a:srgbClr val="00CC99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4628" name="Freeform 20"/>
          <p:cNvSpPr>
            <a:spLocks/>
          </p:cNvSpPr>
          <p:nvPr/>
        </p:nvSpPr>
        <p:spPr bwMode="auto">
          <a:xfrm>
            <a:off x="619125" y="1828800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29" name="Text Box 21"/>
          <p:cNvSpPr txBox="1">
            <a:spLocks noChangeArrowheads="1"/>
          </p:cNvSpPr>
          <p:nvPr/>
        </p:nvSpPr>
        <p:spPr bwMode="auto">
          <a:xfrm>
            <a:off x="7740650" y="299720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</a:t>
            </a:r>
          </a:p>
        </p:txBody>
      </p:sp>
      <p:sp>
        <p:nvSpPr>
          <p:cNvPr id="324630" name="Text Box 22"/>
          <p:cNvSpPr txBox="1">
            <a:spLocks noChangeArrowheads="1"/>
          </p:cNvSpPr>
          <p:nvPr/>
        </p:nvSpPr>
        <p:spPr bwMode="auto">
          <a:xfrm>
            <a:off x="7667625" y="2060575"/>
            <a:ext cx="436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S</a:t>
            </a:r>
            <a:r>
              <a:rPr lang="en-US" sz="2000" i="1" baseline="-25000"/>
              <a:t>y</a:t>
            </a:r>
          </a:p>
        </p:txBody>
      </p:sp>
      <p:sp>
        <p:nvSpPr>
          <p:cNvPr id="324631" name="Text Box 23"/>
          <p:cNvSpPr txBox="1">
            <a:spLocks noChangeArrowheads="1"/>
          </p:cNvSpPr>
          <p:nvPr/>
        </p:nvSpPr>
        <p:spPr bwMode="auto">
          <a:xfrm>
            <a:off x="5148263" y="333375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Q</a:t>
            </a:r>
          </a:p>
        </p:txBody>
      </p:sp>
      <p:grpSp>
        <p:nvGrpSpPr>
          <p:cNvPr id="324632" name="Group 24"/>
          <p:cNvGrpSpPr>
            <a:grpSpLocks/>
          </p:cNvGrpSpPr>
          <p:nvPr/>
        </p:nvGrpSpPr>
        <p:grpSpPr bwMode="auto">
          <a:xfrm>
            <a:off x="4427538" y="4221163"/>
            <a:ext cx="2232025" cy="647700"/>
            <a:chOff x="2789" y="3430"/>
            <a:chExt cx="1406" cy="408"/>
          </a:xfrm>
        </p:grpSpPr>
        <p:sp>
          <p:nvSpPr>
            <p:cNvPr id="324633" name="Line 25"/>
            <p:cNvSpPr>
              <a:spLocks noChangeShapeType="1"/>
            </p:cNvSpPr>
            <p:nvPr/>
          </p:nvSpPr>
          <p:spPr bwMode="auto">
            <a:xfrm>
              <a:off x="2789" y="3702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24634" name="Text Box 26"/>
            <p:cNvSpPr txBox="1">
              <a:spLocks noChangeArrowheads="1"/>
            </p:cNvSpPr>
            <p:nvPr/>
          </p:nvSpPr>
          <p:spPr bwMode="auto">
            <a:xfrm>
              <a:off x="3379" y="3430"/>
              <a:ext cx="1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/>
                <a:t>r</a:t>
              </a:r>
            </a:p>
          </p:txBody>
        </p:sp>
        <p:sp>
          <p:nvSpPr>
            <p:cNvPr id="324635" name="Line 27"/>
            <p:cNvSpPr>
              <a:spLocks noChangeShapeType="1"/>
            </p:cNvSpPr>
            <p:nvPr/>
          </p:nvSpPr>
          <p:spPr bwMode="auto">
            <a:xfrm>
              <a:off x="2789" y="3430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4636" name="Line 28"/>
          <p:cNvSpPr>
            <a:spLocks noChangeShapeType="1"/>
          </p:cNvSpPr>
          <p:nvPr/>
        </p:nvSpPr>
        <p:spPr bwMode="auto">
          <a:xfrm>
            <a:off x="5940425" y="17002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324637" name="Object 29"/>
          <p:cNvGraphicFramePr>
            <a:graphicFrameLocks noChangeAspect="1"/>
          </p:cNvGraphicFramePr>
          <p:nvPr/>
        </p:nvGraphicFramePr>
        <p:xfrm>
          <a:off x="2268538" y="5445125"/>
          <a:ext cx="5040312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58" name="Equation" r:id="rId5" imgW="1904760" imgH="457200" progId="Equation.3">
                  <p:embed/>
                </p:oleObj>
              </mc:Choice>
              <mc:Fallback>
                <p:oleObj name="Equation" r:id="rId5" imgW="1904760" imgH="457200" progId="Equation.3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5445125"/>
                        <a:ext cx="5040312" cy="1209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4638" name="Freeform 30"/>
          <p:cNvSpPr>
            <a:spLocks/>
          </p:cNvSpPr>
          <p:nvPr/>
        </p:nvSpPr>
        <p:spPr bwMode="auto">
          <a:xfrm flipH="1">
            <a:off x="4581525" y="1849438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39" name="AutoShape 31"/>
          <p:cNvSpPr>
            <a:spLocks noChangeArrowheads="1"/>
          </p:cNvSpPr>
          <p:nvPr/>
        </p:nvSpPr>
        <p:spPr bwMode="auto">
          <a:xfrm>
            <a:off x="6300788" y="620713"/>
            <a:ext cx="792162" cy="431800"/>
          </a:xfrm>
          <a:prstGeom prst="wedgeRoundRectCallout">
            <a:avLst>
              <a:gd name="adj1" fmla="val -95491"/>
              <a:gd name="adj2" fmla="val 22426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/>
              <a:t>s</a:t>
            </a:r>
          </a:p>
        </p:txBody>
      </p:sp>
      <p:sp>
        <p:nvSpPr>
          <p:cNvPr id="324640" name="Line 32"/>
          <p:cNvSpPr>
            <a:spLocks noChangeShapeType="1"/>
          </p:cNvSpPr>
          <p:nvPr/>
        </p:nvSpPr>
        <p:spPr bwMode="auto">
          <a:xfrm flipV="1">
            <a:off x="7308850" y="1916113"/>
            <a:ext cx="0" cy="2952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41" name="Text Box 33"/>
          <p:cNvSpPr txBox="1">
            <a:spLocks noChangeArrowheads="1"/>
          </p:cNvSpPr>
          <p:nvPr/>
        </p:nvSpPr>
        <p:spPr bwMode="auto">
          <a:xfrm>
            <a:off x="7164388" y="3032125"/>
            <a:ext cx="325437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h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6375" y="1557338"/>
            <a:ext cx="5286375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30" name="Oval 6"/>
          <p:cNvSpPr>
            <a:spLocks noChangeArrowheads="1"/>
          </p:cNvSpPr>
          <p:nvPr/>
        </p:nvSpPr>
        <p:spPr bwMode="auto">
          <a:xfrm>
            <a:off x="4265613" y="2257425"/>
            <a:ext cx="71437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082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3000" y="612775"/>
            <a:ext cx="5111750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32" name="Line 8"/>
          <p:cNvSpPr>
            <a:spLocks noChangeShapeType="1"/>
          </p:cNvSpPr>
          <p:nvPr/>
        </p:nvSpPr>
        <p:spPr bwMode="auto">
          <a:xfrm>
            <a:off x="4303713" y="2276475"/>
            <a:ext cx="0" cy="3673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231" name="Line 7"/>
          <p:cNvSpPr>
            <a:spLocks noChangeShapeType="1"/>
          </p:cNvSpPr>
          <p:nvPr/>
        </p:nvSpPr>
        <p:spPr bwMode="auto">
          <a:xfrm>
            <a:off x="2051050" y="2276475"/>
            <a:ext cx="2257425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233" name="AutoShape 9"/>
          <p:cNvSpPr>
            <a:spLocks noChangeArrowheads="1"/>
          </p:cNvSpPr>
          <p:nvPr/>
        </p:nvSpPr>
        <p:spPr bwMode="auto">
          <a:xfrm>
            <a:off x="4572000" y="1341438"/>
            <a:ext cx="1512888" cy="431800"/>
          </a:xfrm>
          <a:prstGeom prst="wedgeRoundRectCallout">
            <a:avLst>
              <a:gd name="adj1" fmla="val -67208"/>
              <a:gd name="adj2" fmla="val 17279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7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3638" y="765175"/>
            <a:ext cx="6769100" cy="540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075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325" y="-325438"/>
            <a:ext cx="6142038" cy="5400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0759" name="Oval 7"/>
          <p:cNvSpPr>
            <a:spLocks noChangeArrowheads="1"/>
          </p:cNvSpPr>
          <p:nvPr/>
        </p:nvSpPr>
        <p:spPr bwMode="auto">
          <a:xfrm>
            <a:off x="4841875" y="1978025"/>
            <a:ext cx="71438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0760" name="Line 8"/>
          <p:cNvSpPr>
            <a:spLocks noChangeShapeType="1"/>
          </p:cNvSpPr>
          <p:nvPr/>
        </p:nvSpPr>
        <p:spPr bwMode="auto">
          <a:xfrm>
            <a:off x="1681163" y="1998663"/>
            <a:ext cx="3302000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0761" name="Line 9"/>
          <p:cNvSpPr>
            <a:spLocks noChangeShapeType="1"/>
          </p:cNvSpPr>
          <p:nvPr/>
        </p:nvSpPr>
        <p:spPr bwMode="auto">
          <a:xfrm flipV="1">
            <a:off x="4875213" y="1916113"/>
            <a:ext cx="0" cy="3744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0762" name="AutoShape 10"/>
          <p:cNvSpPr>
            <a:spLocks noChangeArrowheads="1"/>
          </p:cNvSpPr>
          <p:nvPr/>
        </p:nvSpPr>
        <p:spPr bwMode="auto">
          <a:xfrm>
            <a:off x="5364163" y="1341438"/>
            <a:ext cx="1223962" cy="358775"/>
          </a:xfrm>
          <a:prstGeom prst="wedgeRoundRectCallout">
            <a:avLst>
              <a:gd name="adj1" fmla="val -84889"/>
              <a:gd name="adj2" fmla="val 127435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8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250" y="814388"/>
            <a:ext cx="590550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280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92350" y="360363"/>
            <a:ext cx="5616575" cy="502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2808" name="Oval 8"/>
          <p:cNvSpPr>
            <a:spLocks noChangeArrowheads="1"/>
          </p:cNvSpPr>
          <p:nvPr/>
        </p:nvSpPr>
        <p:spPr bwMode="auto">
          <a:xfrm>
            <a:off x="4879975" y="2784475"/>
            <a:ext cx="71438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2809" name="AutoShape 9"/>
          <p:cNvSpPr>
            <a:spLocks noChangeArrowheads="1"/>
          </p:cNvSpPr>
          <p:nvPr/>
        </p:nvSpPr>
        <p:spPr bwMode="auto">
          <a:xfrm>
            <a:off x="6804025" y="1484313"/>
            <a:ext cx="863600" cy="576262"/>
          </a:xfrm>
          <a:prstGeom prst="wedgeRoundRectCallout">
            <a:avLst>
              <a:gd name="adj1" fmla="val -267648"/>
              <a:gd name="adj2" fmla="val 17617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80" name="Picture 4" descr="dufour47"/>
          <p:cNvPicPr>
            <a:picLocks noChangeAspect="1" noChangeArrowheads="1"/>
          </p:cNvPicPr>
          <p:nvPr/>
        </p:nvPicPr>
        <p:blipFill>
          <a:blip r:embed="rId3" cstate="print"/>
          <a:srcRect l="5676"/>
          <a:stretch>
            <a:fillRect/>
          </a:stretch>
        </p:blipFill>
        <p:spPr bwMode="auto">
          <a:xfrm>
            <a:off x="1116013" y="50800"/>
            <a:ext cx="7200900" cy="67833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8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" y="-57150"/>
            <a:ext cx="9067800" cy="697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48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313" y="1052513"/>
            <a:ext cx="5688012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08" name="Picture 4"/>
          <p:cNvPicPr>
            <a:picLocks noChangeAspect="1" noChangeArrowheads="1"/>
          </p:cNvPicPr>
          <p:nvPr/>
        </p:nvPicPr>
        <p:blipFill>
          <a:blip r:embed="rId3" cstate="print"/>
          <a:srcRect l="4651" r="2171"/>
          <a:stretch>
            <a:fillRect/>
          </a:stretch>
        </p:blipFill>
        <p:spPr bwMode="auto">
          <a:xfrm>
            <a:off x="358775" y="549275"/>
            <a:ext cx="8424863" cy="518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971550" y="2708275"/>
            <a:ext cx="74676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827088" y="3573463"/>
            <a:ext cx="7239000" cy="1905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4" name="Rectangle 4" descr="Light upward diagonal"/>
          <p:cNvSpPr>
            <a:spLocks noChangeArrowheads="1"/>
          </p:cNvSpPr>
          <p:nvPr/>
        </p:nvSpPr>
        <p:spPr bwMode="auto">
          <a:xfrm>
            <a:off x="838200" y="3200400"/>
            <a:ext cx="7239000" cy="381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5" name="Rectangle 5" descr="Zig zag"/>
          <p:cNvSpPr>
            <a:spLocks noChangeArrowheads="1"/>
          </p:cNvSpPr>
          <p:nvPr/>
        </p:nvSpPr>
        <p:spPr bwMode="auto">
          <a:xfrm>
            <a:off x="838200" y="5486400"/>
            <a:ext cx="7239000" cy="381000"/>
          </a:xfrm>
          <a:prstGeom prst="rect">
            <a:avLst/>
          </a:prstGeom>
          <a:pattFill prst="zigZ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4267200" y="2667000"/>
            <a:ext cx="2286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7" name="Rectangle 7" descr="Dark horizontal"/>
          <p:cNvSpPr>
            <a:spLocks noChangeArrowheads="1"/>
          </p:cNvSpPr>
          <p:nvPr/>
        </p:nvSpPr>
        <p:spPr bwMode="auto">
          <a:xfrm>
            <a:off x="4267200" y="3657600"/>
            <a:ext cx="228600" cy="1676400"/>
          </a:xfrm>
          <a:prstGeom prst="rect">
            <a:avLst/>
          </a:prstGeom>
          <a:pattFill prst="dkHorz">
            <a:fgClr>
              <a:schemeClr val="tx1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8" name="AutoShape 8"/>
          <p:cNvSpPr>
            <a:spLocks noChangeArrowheads="1"/>
          </p:cNvSpPr>
          <p:nvPr/>
        </p:nvSpPr>
        <p:spPr bwMode="auto">
          <a:xfrm>
            <a:off x="2438400" y="4267200"/>
            <a:ext cx="1371600" cy="533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9" name="AutoShape 9"/>
          <p:cNvSpPr>
            <a:spLocks noChangeArrowheads="1"/>
          </p:cNvSpPr>
          <p:nvPr/>
        </p:nvSpPr>
        <p:spPr bwMode="auto">
          <a:xfrm flipH="1">
            <a:off x="4876800" y="4267200"/>
            <a:ext cx="1371600" cy="533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0" name="AutoShape 10"/>
          <p:cNvSpPr>
            <a:spLocks noChangeArrowheads="1"/>
          </p:cNvSpPr>
          <p:nvPr/>
        </p:nvSpPr>
        <p:spPr bwMode="auto">
          <a:xfrm>
            <a:off x="4295775" y="1828800"/>
            <a:ext cx="609600" cy="7620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533400" y="2514600"/>
            <a:ext cx="457200" cy="3429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2" name="Rectangle 12"/>
          <p:cNvSpPr>
            <a:spLocks noChangeArrowheads="1"/>
          </p:cNvSpPr>
          <p:nvPr/>
        </p:nvSpPr>
        <p:spPr bwMode="auto">
          <a:xfrm>
            <a:off x="8001000" y="2590800"/>
            <a:ext cx="457200" cy="3429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3" name="Text Box 13"/>
          <p:cNvSpPr txBox="1">
            <a:spLocks noChangeArrowheads="1"/>
          </p:cNvSpPr>
          <p:nvPr/>
        </p:nvSpPr>
        <p:spPr bwMode="auto">
          <a:xfrm>
            <a:off x="1127125" y="269875"/>
            <a:ext cx="59499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Hantush (1956)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Transient radial symmetric flow towards a well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in a semi-confined aquifer</a:t>
            </a:r>
          </a:p>
        </p:txBody>
      </p:sp>
      <p:sp>
        <p:nvSpPr>
          <p:cNvPr id="87054" name="Freeform 14"/>
          <p:cNvSpPr>
            <a:spLocks/>
          </p:cNvSpPr>
          <p:nvPr/>
        </p:nvSpPr>
        <p:spPr bwMode="auto">
          <a:xfrm>
            <a:off x="1000125" y="2762250"/>
            <a:ext cx="3276600" cy="314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64" y="198"/>
              </a:cxn>
            </a:cxnLst>
            <a:rect l="0" t="0" r="r" b="b"/>
            <a:pathLst>
              <a:path w="2064" h="198">
                <a:moveTo>
                  <a:pt x="0" y="0"/>
                </a:moveTo>
                <a:cubicBezTo>
                  <a:pt x="546" y="12"/>
                  <a:pt x="2010" y="30"/>
                  <a:pt x="2064" y="19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5" name="Freeform 15"/>
          <p:cNvSpPr>
            <a:spLocks/>
          </p:cNvSpPr>
          <p:nvPr/>
        </p:nvSpPr>
        <p:spPr bwMode="auto">
          <a:xfrm flipH="1">
            <a:off x="4500563" y="2763838"/>
            <a:ext cx="3276600" cy="314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64" y="198"/>
              </a:cxn>
            </a:cxnLst>
            <a:rect l="0" t="0" r="r" b="b"/>
            <a:pathLst>
              <a:path w="2064" h="198">
                <a:moveTo>
                  <a:pt x="0" y="0"/>
                </a:moveTo>
                <a:cubicBezTo>
                  <a:pt x="546" y="12"/>
                  <a:pt x="2010" y="30"/>
                  <a:pt x="2064" y="19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6" name="Line 16"/>
          <p:cNvSpPr>
            <a:spLocks noChangeShapeType="1"/>
          </p:cNvSpPr>
          <p:nvPr/>
        </p:nvSpPr>
        <p:spPr bwMode="auto">
          <a:xfrm>
            <a:off x="3635375" y="2708275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7" name="AutoShape 17"/>
          <p:cNvSpPr>
            <a:spLocks noChangeArrowheads="1"/>
          </p:cNvSpPr>
          <p:nvPr/>
        </p:nvSpPr>
        <p:spPr bwMode="auto">
          <a:xfrm>
            <a:off x="2195513" y="1989138"/>
            <a:ext cx="720725" cy="431800"/>
          </a:xfrm>
          <a:prstGeom prst="wedgeRoundRectCallout">
            <a:avLst>
              <a:gd name="adj1" fmla="val 75773"/>
              <a:gd name="adj2" fmla="val 14595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>
                <a:latin typeface="Symbol" pitchFamily="18" charset="2"/>
              </a:rPr>
              <a:t>f</a:t>
            </a:r>
          </a:p>
        </p:txBody>
      </p:sp>
      <p:sp>
        <p:nvSpPr>
          <p:cNvPr id="87058" name="Text Box 18"/>
          <p:cNvSpPr txBox="1">
            <a:spLocks noChangeArrowheads="1"/>
          </p:cNvSpPr>
          <p:nvPr/>
        </p:nvSpPr>
        <p:spPr bwMode="auto">
          <a:xfrm>
            <a:off x="3327400" y="2220913"/>
            <a:ext cx="8302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s=</a:t>
            </a:r>
            <a:r>
              <a:rPr lang="en-US" i="1">
                <a:latin typeface="Symbol" pitchFamily="18" charset="2"/>
              </a:rPr>
              <a:t>f</a:t>
            </a:r>
            <a:r>
              <a:rPr lang="en-US" i="1"/>
              <a:t>-</a:t>
            </a:r>
            <a:r>
              <a:rPr lang="en-US" i="1">
                <a:latin typeface="Symbol" pitchFamily="18" charset="2"/>
              </a:rPr>
              <a:t>f</a:t>
            </a:r>
            <a:r>
              <a:rPr lang="en-US" i="1" baseline="-25000"/>
              <a:t>o</a:t>
            </a:r>
          </a:p>
        </p:txBody>
      </p:sp>
      <p:sp>
        <p:nvSpPr>
          <p:cNvPr id="87059" name="Freeform 19"/>
          <p:cNvSpPr>
            <a:spLocks/>
          </p:cNvSpPr>
          <p:nvPr/>
        </p:nvSpPr>
        <p:spPr bwMode="auto">
          <a:xfrm>
            <a:off x="3203575" y="2492375"/>
            <a:ext cx="360363" cy="288925"/>
          </a:xfrm>
          <a:custGeom>
            <a:avLst/>
            <a:gdLst/>
            <a:ahLst/>
            <a:cxnLst>
              <a:cxn ang="0">
                <a:pos x="91" y="0"/>
              </a:cxn>
              <a:cxn ang="0">
                <a:pos x="0" y="91"/>
              </a:cxn>
              <a:cxn ang="0">
                <a:pos x="227" y="182"/>
              </a:cxn>
            </a:cxnLst>
            <a:rect l="0" t="0" r="r" b="b"/>
            <a:pathLst>
              <a:path w="227" h="182">
                <a:moveTo>
                  <a:pt x="91" y="0"/>
                </a:moveTo>
                <a:lnTo>
                  <a:pt x="0" y="91"/>
                </a:lnTo>
                <a:lnTo>
                  <a:pt x="227" y="18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60" name="Text Box 20"/>
          <p:cNvSpPr txBox="1">
            <a:spLocks noChangeArrowheads="1"/>
          </p:cNvSpPr>
          <p:nvPr/>
        </p:nvSpPr>
        <p:spPr bwMode="auto">
          <a:xfrm>
            <a:off x="5364163" y="2276475"/>
            <a:ext cx="387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latin typeface="Symbol" pitchFamily="18" charset="2"/>
              </a:rPr>
              <a:t>f</a:t>
            </a:r>
            <a:r>
              <a:rPr lang="en-US" i="1" baseline="-25000"/>
              <a:t>o</a:t>
            </a:r>
          </a:p>
        </p:txBody>
      </p:sp>
      <p:sp>
        <p:nvSpPr>
          <p:cNvPr id="87061" name="Text Box 21"/>
          <p:cNvSpPr txBox="1">
            <a:spLocks noChangeArrowheads="1"/>
          </p:cNvSpPr>
          <p:nvPr/>
        </p:nvSpPr>
        <p:spPr bwMode="auto">
          <a:xfrm>
            <a:off x="6300788" y="3213100"/>
            <a:ext cx="358775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c</a:t>
            </a:r>
            <a:endParaRPr lang="en-US" i="1" baseline="-25000"/>
          </a:p>
        </p:txBody>
      </p:sp>
      <p:sp>
        <p:nvSpPr>
          <p:cNvPr id="87062" name="Text Box 22"/>
          <p:cNvSpPr txBox="1">
            <a:spLocks noChangeArrowheads="1"/>
          </p:cNvSpPr>
          <p:nvPr/>
        </p:nvSpPr>
        <p:spPr bwMode="auto">
          <a:xfrm>
            <a:off x="6732588" y="3933825"/>
            <a:ext cx="792162" cy="366713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kD</a:t>
            </a:r>
            <a:endParaRPr lang="en-US" i="1" baseline="-25000"/>
          </a:p>
        </p:txBody>
      </p:sp>
      <p:sp>
        <p:nvSpPr>
          <p:cNvPr id="87063" name="Text Box 23"/>
          <p:cNvSpPr txBox="1">
            <a:spLocks noChangeArrowheads="1"/>
          </p:cNvSpPr>
          <p:nvPr/>
        </p:nvSpPr>
        <p:spPr bwMode="auto">
          <a:xfrm>
            <a:off x="4932363" y="1700213"/>
            <a:ext cx="358775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Q</a:t>
            </a:r>
            <a:endParaRPr lang="en-US" i="1" baseline="-25000"/>
          </a:p>
        </p:txBody>
      </p:sp>
      <p:sp>
        <p:nvSpPr>
          <p:cNvPr id="87064" name="Text Box 24"/>
          <p:cNvSpPr txBox="1">
            <a:spLocks noChangeArrowheads="1"/>
          </p:cNvSpPr>
          <p:nvPr/>
        </p:nvSpPr>
        <p:spPr bwMode="auto">
          <a:xfrm>
            <a:off x="6732588" y="4652963"/>
            <a:ext cx="1152525" cy="366712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>
                <a:latin typeface="Symbol" pitchFamily="18" charset="2"/>
              </a:rPr>
              <a:t>l</a:t>
            </a:r>
            <a:r>
              <a:rPr lang="en-US" i="1" baseline="30000"/>
              <a:t>2</a:t>
            </a:r>
            <a:r>
              <a:rPr lang="en-US" i="1"/>
              <a:t>=kDc</a:t>
            </a:r>
            <a:endParaRPr lang="en-US" i="1" baseline="-25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20" name="Rectangle 8"/>
          <p:cNvSpPr>
            <a:spLocks noChangeArrowheads="1"/>
          </p:cNvSpPr>
          <p:nvPr/>
        </p:nvSpPr>
        <p:spPr bwMode="auto">
          <a:xfrm>
            <a:off x="0" y="2997200"/>
            <a:ext cx="9144000" cy="22320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6" name="Rectangle 4" descr="Dark horizontal"/>
          <p:cNvSpPr>
            <a:spLocks noChangeArrowheads="1"/>
          </p:cNvSpPr>
          <p:nvPr/>
        </p:nvSpPr>
        <p:spPr bwMode="auto">
          <a:xfrm>
            <a:off x="6657975" y="3429000"/>
            <a:ext cx="288925" cy="936625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7" name="Rectangle 5" descr="Wave"/>
          <p:cNvSpPr>
            <a:spLocks noChangeArrowheads="1"/>
          </p:cNvSpPr>
          <p:nvPr/>
        </p:nvSpPr>
        <p:spPr bwMode="auto">
          <a:xfrm>
            <a:off x="0" y="5229225"/>
            <a:ext cx="9144000" cy="431800"/>
          </a:xfrm>
          <a:prstGeom prst="rect">
            <a:avLst/>
          </a:prstGeom>
          <a:pattFill prst="wave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8" name="Rectangle 6" descr="Light upward diagonal"/>
          <p:cNvSpPr>
            <a:spLocks noChangeArrowheads="1"/>
          </p:cNvSpPr>
          <p:nvPr/>
        </p:nvSpPr>
        <p:spPr bwMode="auto">
          <a:xfrm>
            <a:off x="0" y="2565400"/>
            <a:ext cx="9144000" cy="4318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21" name="Line 9"/>
          <p:cNvSpPr>
            <a:spLocks noChangeShapeType="1"/>
          </p:cNvSpPr>
          <p:nvPr/>
        </p:nvSpPr>
        <p:spPr bwMode="auto">
          <a:xfrm>
            <a:off x="7881938" y="3429000"/>
            <a:ext cx="20637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2" name="Line 10"/>
          <p:cNvSpPr>
            <a:spLocks noChangeShapeType="1"/>
          </p:cNvSpPr>
          <p:nvPr/>
        </p:nvSpPr>
        <p:spPr bwMode="auto">
          <a:xfrm>
            <a:off x="6873875" y="3429000"/>
            <a:ext cx="1150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3" name="Line 11"/>
          <p:cNvSpPr>
            <a:spLocks noChangeShapeType="1"/>
          </p:cNvSpPr>
          <p:nvPr/>
        </p:nvSpPr>
        <p:spPr bwMode="auto">
          <a:xfrm flipH="1">
            <a:off x="6657975" y="43656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5" name="Line 13"/>
          <p:cNvSpPr>
            <a:spLocks noChangeShapeType="1"/>
          </p:cNvSpPr>
          <p:nvPr/>
        </p:nvSpPr>
        <p:spPr bwMode="auto">
          <a:xfrm>
            <a:off x="3708400" y="2997200"/>
            <a:ext cx="0" cy="22018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6" name="Text Box 14"/>
          <p:cNvSpPr txBox="1">
            <a:spLocks noChangeArrowheads="1"/>
          </p:cNvSpPr>
          <p:nvPr/>
        </p:nvSpPr>
        <p:spPr bwMode="auto">
          <a:xfrm>
            <a:off x="3556000" y="3824288"/>
            <a:ext cx="368300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D</a:t>
            </a:r>
          </a:p>
        </p:txBody>
      </p:sp>
      <p:sp>
        <p:nvSpPr>
          <p:cNvPr id="320527" name="Text Box 15"/>
          <p:cNvSpPr txBox="1">
            <a:spLocks noChangeArrowheads="1"/>
          </p:cNvSpPr>
          <p:nvPr/>
        </p:nvSpPr>
        <p:spPr bwMode="auto">
          <a:xfrm>
            <a:off x="7183438" y="4605338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b</a:t>
            </a:r>
          </a:p>
        </p:txBody>
      </p:sp>
      <p:sp>
        <p:nvSpPr>
          <p:cNvPr id="320529" name="Line 17"/>
          <p:cNvSpPr>
            <a:spLocks noChangeShapeType="1"/>
          </p:cNvSpPr>
          <p:nvPr/>
        </p:nvSpPr>
        <p:spPr bwMode="auto">
          <a:xfrm flipH="1">
            <a:off x="5146675" y="4724400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0" name="Text Box 18"/>
          <p:cNvSpPr txBox="1">
            <a:spLocks noChangeArrowheads="1"/>
          </p:cNvSpPr>
          <p:nvPr/>
        </p:nvSpPr>
        <p:spPr bwMode="auto">
          <a:xfrm>
            <a:off x="5830888" y="4532313"/>
            <a:ext cx="252412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0531" name="Oval 19"/>
          <p:cNvSpPr>
            <a:spLocks noChangeArrowheads="1"/>
          </p:cNvSpPr>
          <p:nvPr/>
        </p:nvSpPr>
        <p:spPr bwMode="auto">
          <a:xfrm>
            <a:off x="5041900" y="4691063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2" name="Line 20"/>
          <p:cNvSpPr>
            <a:spLocks noChangeShapeType="1"/>
          </p:cNvSpPr>
          <p:nvPr/>
        </p:nvSpPr>
        <p:spPr bwMode="auto">
          <a:xfrm>
            <a:off x="5076825" y="47974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3" name="Text Box 21"/>
          <p:cNvSpPr txBox="1">
            <a:spLocks noChangeArrowheads="1"/>
          </p:cNvSpPr>
          <p:nvPr/>
        </p:nvSpPr>
        <p:spPr bwMode="auto">
          <a:xfrm>
            <a:off x="7686675" y="4292600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a</a:t>
            </a:r>
          </a:p>
        </p:txBody>
      </p:sp>
      <p:sp>
        <p:nvSpPr>
          <p:cNvPr id="320534" name="Line 22"/>
          <p:cNvSpPr>
            <a:spLocks noChangeShapeType="1"/>
          </p:cNvSpPr>
          <p:nvPr/>
        </p:nvSpPr>
        <p:spPr bwMode="auto">
          <a:xfrm>
            <a:off x="6804025" y="414972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5" name="AutoShape 23"/>
          <p:cNvSpPr>
            <a:spLocks noChangeArrowheads="1"/>
          </p:cNvSpPr>
          <p:nvPr/>
        </p:nvSpPr>
        <p:spPr bwMode="auto">
          <a:xfrm>
            <a:off x="6659563" y="1249363"/>
            <a:ext cx="792162" cy="6477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5" name="Rectangle 3"/>
          <p:cNvSpPr>
            <a:spLocks noChangeArrowheads="1"/>
          </p:cNvSpPr>
          <p:nvPr/>
        </p:nvSpPr>
        <p:spPr bwMode="auto">
          <a:xfrm>
            <a:off x="6657975" y="1989138"/>
            <a:ext cx="288925" cy="143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6" name="Rectangle 24" descr="Dark horizontal"/>
          <p:cNvSpPr>
            <a:spLocks noChangeArrowheads="1"/>
          </p:cNvSpPr>
          <p:nvPr/>
        </p:nvSpPr>
        <p:spPr bwMode="auto">
          <a:xfrm>
            <a:off x="2338388" y="3429000"/>
            <a:ext cx="288925" cy="936625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7" name="Line 25"/>
          <p:cNvSpPr>
            <a:spLocks noChangeShapeType="1"/>
          </p:cNvSpPr>
          <p:nvPr/>
        </p:nvSpPr>
        <p:spPr bwMode="auto">
          <a:xfrm>
            <a:off x="1908175" y="2997200"/>
            <a:ext cx="0" cy="136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8" name="Line 26"/>
          <p:cNvSpPr>
            <a:spLocks noChangeShapeType="1"/>
          </p:cNvSpPr>
          <p:nvPr/>
        </p:nvSpPr>
        <p:spPr bwMode="auto">
          <a:xfrm>
            <a:off x="2484438" y="3429000"/>
            <a:ext cx="503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9" name="Line 27"/>
          <p:cNvSpPr>
            <a:spLocks noChangeShapeType="1"/>
          </p:cNvSpPr>
          <p:nvPr/>
        </p:nvSpPr>
        <p:spPr bwMode="auto">
          <a:xfrm flipH="1">
            <a:off x="1619250" y="4365625"/>
            <a:ext cx="1081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0" name="Line 28"/>
          <p:cNvSpPr>
            <a:spLocks noChangeShapeType="1"/>
          </p:cNvSpPr>
          <p:nvPr/>
        </p:nvSpPr>
        <p:spPr bwMode="auto">
          <a:xfrm flipH="1">
            <a:off x="755650" y="3068638"/>
            <a:ext cx="1588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1" name="Text Box 29"/>
          <p:cNvSpPr txBox="1">
            <a:spLocks noChangeArrowheads="1"/>
          </p:cNvSpPr>
          <p:nvPr/>
        </p:nvSpPr>
        <p:spPr bwMode="auto">
          <a:xfrm>
            <a:off x="2863850" y="3021013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b</a:t>
            </a:r>
          </a:p>
        </p:txBody>
      </p:sp>
      <p:sp>
        <p:nvSpPr>
          <p:cNvPr id="320542" name="Text Box 30"/>
          <p:cNvSpPr txBox="1">
            <a:spLocks noChangeArrowheads="1"/>
          </p:cNvSpPr>
          <p:nvPr/>
        </p:nvSpPr>
        <p:spPr bwMode="auto">
          <a:xfrm>
            <a:off x="468313" y="3573463"/>
            <a:ext cx="336223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z</a:t>
            </a:r>
          </a:p>
        </p:txBody>
      </p:sp>
      <p:sp>
        <p:nvSpPr>
          <p:cNvPr id="320543" name="Line 31"/>
          <p:cNvSpPr>
            <a:spLocks noChangeShapeType="1"/>
          </p:cNvSpPr>
          <p:nvPr/>
        </p:nvSpPr>
        <p:spPr bwMode="auto">
          <a:xfrm flipH="1">
            <a:off x="827088" y="4724400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4" name="Text Box 32"/>
          <p:cNvSpPr txBox="1">
            <a:spLocks noChangeArrowheads="1"/>
          </p:cNvSpPr>
          <p:nvPr/>
        </p:nvSpPr>
        <p:spPr bwMode="auto">
          <a:xfrm>
            <a:off x="1511300" y="4532313"/>
            <a:ext cx="252413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0545" name="Oval 33"/>
          <p:cNvSpPr>
            <a:spLocks noChangeArrowheads="1"/>
          </p:cNvSpPr>
          <p:nvPr/>
        </p:nvSpPr>
        <p:spPr bwMode="auto">
          <a:xfrm>
            <a:off x="722313" y="4691063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46" name="Line 34"/>
          <p:cNvSpPr>
            <a:spLocks noChangeShapeType="1"/>
          </p:cNvSpPr>
          <p:nvPr/>
        </p:nvSpPr>
        <p:spPr bwMode="auto">
          <a:xfrm>
            <a:off x="2843213" y="299720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7" name="Text Box 35"/>
          <p:cNvSpPr txBox="1">
            <a:spLocks noChangeArrowheads="1"/>
          </p:cNvSpPr>
          <p:nvPr/>
        </p:nvSpPr>
        <p:spPr bwMode="auto">
          <a:xfrm>
            <a:off x="1619250" y="3429000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a</a:t>
            </a:r>
          </a:p>
        </p:txBody>
      </p:sp>
      <p:sp>
        <p:nvSpPr>
          <p:cNvPr id="320548" name="Line 36"/>
          <p:cNvSpPr>
            <a:spLocks noChangeShapeType="1"/>
          </p:cNvSpPr>
          <p:nvPr/>
        </p:nvSpPr>
        <p:spPr bwMode="auto">
          <a:xfrm>
            <a:off x="2484438" y="414972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9" name="AutoShape 37"/>
          <p:cNvSpPr>
            <a:spLocks noChangeArrowheads="1"/>
          </p:cNvSpPr>
          <p:nvPr/>
        </p:nvSpPr>
        <p:spPr bwMode="auto">
          <a:xfrm flipH="1">
            <a:off x="1782763" y="1249363"/>
            <a:ext cx="792162" cy="6477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50" name="Rectangle 38"/>
          <p:cNvSpPr>
            <a:spLocks noChangeArrowheads="1"/>
          </p:cNvSpPr>
          <p:nvPr/>
        </p:nvSpPr>
        <p:spPr bwMode="auto">
          <a:xfrm>
            <a:off x="2338388" y="1989138"/>
            <a:ext cx="288925" cy="143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51" name="Text Box 39"/>
          <p:cNvSpPr txBox="1">
            <a:spLocks noChangeArrowheads="1"/>
          </p:cNvSpPr>
          <p:nvPr/>
        </p:nvSpPr>
        <p:spPr bwMode="auto">
          <a:xfrm>
            <a:off x="5775325" y="568325"/>
            <a:ext cx="2432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Measuring from below</a:t>
            </a:r>
          </a:p>
        </p:txBody>
      </p:sp>
      <p:sp>
        <p:nvSpPr>
          <p:cNvPr id="320552" name="Text Box 40"/>
          <p:cNvSpPr txBox="1">
            <a:spLocks noChangeArrowheads="1"/>
          </p:cNvSpPr>
          <p:nvPr/>
        </p:nvSpPr>
        <p:spPr bwMode="auto">
          <a:xfrm>
            <a:off x="971550" y="549275"/>
            <a:ext cx="2457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Measuring from above</a:t>
            </a:r>
          </a:p>
        </p:txBody>
      </p:sp>
      <p:sp>
        <p:nvSpPr>
          <p:cNvPr id="320528" name="Text Box 16"/>
          <p:cNvSpPr txBox="1">
            <a:spLocks noChangeArrowheads="1"/>
          </p:cNvSpPr>
          <p:nvPr/>
        </p:nvSpPr>
        <p:spPr bwMode="auto">
          <a:xfrm>
            <a:off x="5148263" y="4797425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z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V="1">
            <a:off x="7236296" y="4365104"/>
            <a:ext cx="0" cy="8640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ChangeArrowheads="1"/>
          </p:cNvSpPr>
          <p:nvPr/>
        </p:nvSpPr>
        <p:spPr bwMode="auto">
          <a:xfrm>
            <a:off x="0" y="2997200"/>
            <a:ext cx="9144000" cy="22320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3" name="Rectangle 3"/>
          <p:cNvSpPr>
            <a:spLocks noChangeArrowheads="1"/>
          </p:cNvSpPr>
          <p:nvPr/>
        </p:nvSpPr>
        <p:spPr bwMode="auto">
          <a:xfrm>
            <a:off x="4252913" y="3573463"/>
            <a:ext cx="885825" cy="16557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4" name="Rectangle 4" descr="Wave"/>
          <p:cNvSpPr>
            <a:spLocks noChangeArrowheads="1"/>
          </p:cNvSpPr>
          <p:nvPr/>
        </p:nvSpPr>
        <p:spPr bwMode="auto">
          <a:xfrm>
            <a:off x="0" y="5229225"/>
            <a:ext cx="9144000" cy="431800"/>
          </a:xfrm>
          <a:prstGeom prst="rect">
            <a:avLst/>
          </a:prstGeom>
          <a:pattFill prst="wave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5" name="Rectangle 5" descr="Light upward diagonal"/>
          <p:cNvSpPr>
            <a:spLocks noChangeArrowheads="1"/>
          </p:cNvSpPr>
          <p:nvPr/>
        </p:nvSpPr>
        <p:spPr bwMode="auto">
          <a:xfrm>
            <a:off x="0" y="2565400"/>
            <a:ext cx="9144000" cy="1008063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70" name="Line 10"/>
          <p:cNvSpPr>
            <a:spLocks noChangeShapeType="1"/>
          </p:cNvSpPr>
          <p:nvPr/>
        </p:nvSpPr>
        <p:spPr bwMode="auto">
          <a:xfrm>
            <a:off x="1835150" y="3573463"/>
            <a:ext cx="0" cy="15843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571" name="Text Box 11"/>
          <p:cNvSpPr txBox="1">
            <a:spLocks noChangeArrowheads="1"/>
          </p:cNvSpPr>
          <p:nvPr/>
        </p:nvSpPr>
        <p:spPr bwMode="auto">
          <a:xfrm>
            <a:off x="1692275" y="4076700"/>
            <a:ext cx="325438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h</a:t>
            </a:r>
          </a:p>
        </p:txBody>
      </p:sp>
      <p:sp>
        <p:nvSpPr>
          <p:cNvPr id="322574" name="Line 14"/>
          <p:cNvSpPr>
            <a:spLocks noChangeShapeType="1"/>
          </p:cNvSpPr>
          <p:nvPr/>
        </p:nvSpPr>
        <p:spPr bwMode="auto">
          <a:xfrm flipH="1">
            <a:off x="2462213" y="4724400"/>
            <a:ext cx="2254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575" name="Text Box 15"/>
          <p:cNvSpPr txBox="1">
            <a:spLocks noChangeArrowheads="1"/>
          </p:cNvSpPr>
          <p:nvPr/>
        </p:nvSpPr>
        <p:spPr bwMode="auto">
          <a:xfrm>
            <a:off x="3146425" y="4532313"/>
            <a:ext cx="252413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2581" name="Rectangle 21"/>
          <p:cNvSpPr>
            <a:spLocks noChangeArrowheads="1"/>
          </p:cNvSpPr>
          <p:nvPr/>
        </p:nvSpPr>
        <p:spPr bwMode="auto">
          <a:xfrm>
            <a:off x="3944938" y="2565400"/>
            <a:ext cx="1462087" cy="1027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99" name="Rectangle 39"/>
          <p:cNvSpPr>
            <a:spLocks noChangeArrowheads="1"/>
          </p:cNvSpPr>
          <p:nvPr/>
        </p:nvSpPr>
        <p:spPr bwMode="auto">
          <a:xfrm>
            <a:off x="3943350" y="2997200"/>
            <a:ext cx="1462088" cy="600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0" name="Rectangle 40"/>
          <p:cNvSpPr>
            <a:spLocks noChangeArrowheads="1"/>
          </p:cNvSpPr>
          <p:nvPr/>
        </p:nvSpPr>
        <p:spPr bwMode="auto">
          <a:xfrm>
            <a:off x="4284663" y="3429000"/>
            <a:ext cx="820737" cy="4476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80" name="AutoShape 20"/>
          <p:cNvSpPr>
            <a:spLocks noChangeArrowheads="1"/>
          </p:cNvSpPr>
          <p:nvPr/>
        </p:nvSpPr>
        <p:spPr bwMode="auto">
          <a:xfrm>
            <a:off x="5003800" y="1628775"/>
            <a:ext cx="792163" cy="14398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1" name="Line 41"/>
          <p:cNvSpPr>
            <a:spLocks noChangeShapeType="1"/>
          </p:cNvSpPr>
          <p:nvPr/>
        </p:nvSpPr>
        <p:spPr bwMode="auto">
          <a:xfrm>
            <a:off x="4716463" y="3213100"/>
            <a:ext cx="719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2" name="Line 42"/>
          <p:cNvSpPr>
            <a:spLocks noChangeShapeType="1"/>
          </p:cNvSpPr>
          <p:nvPr/>
        </p:nvSpPr>
        <p:spPr bwMode="auto">
          <a:xfrm>
            <a:off x="4716463" y="4292600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3" name="Text Box 43"/>
          <p:cNvSpPr txBox="1">
            <a:spLocks noChangeArrowheads="1"/>
          </p:cNvSpPr>
          <p:nvPr/>
        </p:nvSpPr>
        <p:spPr bwMode="auto">
          <a:xfrm>
            <a:off x="4859338" y="3092450"/>
            <a:ext cx="328612" cy="336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  <a:r>
              <a:rPr lang="en-US" i="1" baseline="-25000"/>
              <a:t>c</a:t>
            </a:r>
          </a:p>
        </p:txBody>
      </p:sp>
      <p:sp>
        <p:nvSpPr>
          <p:cNvPr id="322604" name="Text Box 44"/>
          <p:cNvSpPr txBox="1">
            <a:spLocks noChangeArrowheads="1"/>
          </p:cNvSpPr>
          <p:nvPr/>
        </p:nvSpPr>
        <p:spPr bwMode="auto">
          <a:xfrm>
            <a:off x="4716463" y="3933825"/>
            <a:ext cx="361950" cy="336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  <a:r>
              <a:rPr lang="en-US" i="1" baseline="-25000"/>
              <a:t>w</a:t>
            </a:r>
          </a:p>
        </p:txBody>
      </p:sp>
      <p:sp>
        <p:nvSpPr>
          <p:cNvPr id="322579" name="Line 19"/>
          <p:cNvSpPr>
            <a:spLocks noChangeShapeType="1"/>
          </p:cNvSpPr>
          <p:nvPr/>
        </p:nvSpPr>
        <p:spPr bwMode="auto">
          <a:xfrm>
            <a:off x="4716463" y="314166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6" name="AutoShape 46"/>
          <p:cNvSpPr>
            <a:spLocks noChangeArrowheads="1"/>
          </p:cNvSpPr>
          <p:nvPr/>
        </p:nvSpPr>
        <p:spPr bwMode="auto">
          <a:xfrm>
            <a:off x="4211638" y="2709863"/>
            <a:ext cx="215900" cy="287337"/>
          </a:xfrm>
          <a:prstGeom prst="downArrow">
            <a:avLst>
              <a:gd name="adj1" fmla="val 50000"/>
              <a:gd name="adj2" fmla="val 3327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322607" name="AutoShape 47"/>
          <p:cNvSpPr>
            <a:spLocks noChangeArrowheads="1"/>
          </p:cNvSpPr>
          <p:nvPr/>
        </p:nvSpPr>
        <p:spPr bwMode="auto">
          <a:xfrm>
            <a:off x="3492500" y="4292600"/>
            <a:ext cx="358775" cy="215900"/>
          </a:xfrm>
          <a:prstGeom prst="rightArrow">
            <a:avLst>
              <a:gd name="adj1" fmla="val 50000"/>
              <a:gd name="adj2" fmla="val 41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8" name="AutoShape 48"/>
          <p:cNvSpPr>
            <a:spLocks noChangeArrowheads="1"/>
          </p:cNvSpPr>
          <p:nvPr/>
        </p:nvSpPr>
        <p:spPr bwMode="auto">
          <a:xfrm flipH="1">
            <a:off x="5581650" y="4292600"/>
            <a:ext cx="358775" cy="215900"/>
          </a:xfrm>
          <a:prstGeom prst="rightArrow">
            <a:avLst>
              <a:gd name="adj1" fmla="val 50000"/>
              <a:gd name="adj2" fmla="val 41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9" name="Text Box 49"/>
          <p:cNvSpPr txBox="1">
            <a:spLocks noChangeArrowheads="1"/>
          </p:cNvSpPr>
          <p:nvPr/>
        </p:nvSpPr>
        <p:spPr bwMode="auto">
          <a:xfrm>
            <a:off x="2268538" y="3644900"/>
            <a:ext cx="311150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</a:t>
            </a:r>
          </a:p>
        </p:txBody>
      </p:sp>
      <p:sp>
        <p:nvSpPr>
          <p:cNvPr id="322610" name="Freeform 50"/>
          <p:cNvSpPr>
            <a:spLocks/>
          </p:cNvSpPr>
          <p:nvPr/>
        </p:nvSpPr>
        <p:spPr bwMode="auto">
          <a:xfrm>
            <a:off x="34925" y="2676525"/>
            <a:ext cx="9147175" cy="323850"/>
          </a:xfrm>
          <a:custGeom>
            <a:avLst/>
            <a:gdLst/>
            <a:ahLst/>
            <a:cxnLst>
              <a:cxn ang="0">
                <a:pos x="0" y="20"/>
              </a:cxn>
              <a:cxn ang="0">
                <a:pos x="2462" y="204"/>
              </a:cxn>
              <a:cxn ang="0">
                <a:pos x="3392" y="198"/>
              </a:cxn>
              <a:cxn ang="0">
                <a:pos x="5762" y="18"/>
              </a:cxn>
            </a:cxnLst>
            <a:rect l="0" t="0" r="r" b="b"/>
            <a:pathLst>
              <a:path w="5762" h="204">
                <a:moveTo>
                  <a:pt x="0" y="20"/>
                </a:moveTo>
                <a:cubicBezTo>
                  <a:pt x="412" y="45"/>
                  <a:pt x="2354" y="0"/>
                  <a:pt x="2462" y="204"/>
                </a:cubicBezTo>
                <a:cubicBezTo>
                  <a:pt x="2720" y="192"/>
                  <a:pt x="3038" y="192"/>
                  <a:pt x="3392" y="198"/>
                </a:cubicBezTo>
                <a:cubicBezTo>
                  <a:pt x="3566" y="36"/>
                  <a:pt x="5268" y="56"/>
                  <a:pt x="5762" y="1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questions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</a:pPr>
            <a:r>
              <a:rPr lang="en-US" sz="1800"/>
              <a:t>Can you derive the elastic storage coefficient of aquifers?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effect of overburden change?</a:t>
            </a:r>
          </a:p>
          <a:p>
            <a:pPr>
              <a:lnSpc>
                <a:spcPct val="80000"/>
              </a:lnSpc>
            </a:pPr>
            <a:r>
              <a:rPr lang="en-US" sz="1800"/>
              <a:t>How do barometric efficiency and overburden efficiency relate to each other?</a:t>
            </a:r>
          </a:p>
          <a:p>
            <a:pPr>
              <a:lnSpc>
                <a:spcPct val="80000"/>
              </a:lnSpc>
            </a:pPr>
            <a:r>
              <a:rPr lang="en-US" sz="1800"/>
              <a:t>How can specific storage coefficient be derived from measured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How does specific storage relate to elastic storage of an aquifer?</a:t>
            </a:r>
          </a:p>
          <a:p>
            <a:pPr>
              <a:lnSpc>
                <a:spcPct val="80000"/>
              </a:lnSpc>
            </a:pPr>
            <a:r>
              <a:rPr lang="en-US" sz="1800"/>
              <a:t>Have any idea of values of specific storage found in practice?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specific yield of sand?</a:t>
            </a:r>
          </a:p>
          <a:p>
            <a:pPr>
              <a:lnSpc>
                <a:spcPct val="80000"/>
              </a:lnSpc>
            </a:pPr>
            <a:r>
              <a:rPr lang="en-US" sz="1800"/>
              <a:t>What is the dimension of specific yield </a:t>
            </a:r>
            <a:r>
              <a:rPr lang="en-US" sz="1800" i="1"/>
              <a:t>S</a:t>
            </a:r>
            <a:r>
              <a:rPr lang="en-US" sz="1800" i="1" baseline="-25000"/>
              <a:t>y</a:t>
            </a:r>
            <a:r>
              <a:rPr lang="en-US" sz="1800"/>
              <a:t>, specific storage </a:t>
            </a:r>
            <a:r>
              <a:rPr lang="en-US" sz="1800" i="1"/>
              <a:t>S</a:t>
            </a:r>
            <a:r>
              <a:rPr lang="en-US" sz="1800" i="1" baseline="-25000"/>
              <a:t>s</a:t>
            </a:r>
            <a:r>
              <a:rPr lang="en-US" sz="1800"/>
              <a:t> and elastic storage </a:t>
            </a:r>
            <a:r>
              <a:rPr lang="en-US" sz="1800" i="1"/>
              <a:t>S</a:t>
            </a:r>
            <a:r>
              <a:rPr lang="en-US" sz="1800"/>
              <a:t>?</a:t>
            </a:r>
          </a:p>
          <a:p>
            <a:pPr>
              <a:lnSpc>
                <a:spcPct val="80000"/>
              </a:lnSpc>
            </a:pPr>
            <a:r>
              <a:rPr lang="en-US" sz="1800"/>
              <a:t>Which of the two is largest (specific yield or elastic storage, and how much larger?)</a:t>
            </a:r>
          </a:p>
          <a:p>
            <a:pPr>
              <a:lnSpc>
                <a:spcPct val="80000"/>
              </a:lnSpc>
            </a:pPr>
            <a:r>
              <a:rPr lang="en-US" sz="1800"/>
              <a:t>For the cracks: could you derive the effect of earth tide on groundwater head?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9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2038" y="92075"/>
            <a:ext cx="74898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89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0113" y="585788"/>
            <a:ext cx="734377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9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2488" y="549275"/>
            <a:ext cx="74390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09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550" y="1631950"/>
            <a:ext cx="734377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48" name="Rectangle 108"/>
          <p:cNvSpPr>
            <a:spLocks noChangeArrowheads="1"/>
          </p:cNvSpPr>
          <p:nvPr/>
        </p:nvSpPr>
        <p:spPr bwMode="auto">
          <a:xfrm>
            <a:off x="-26988" y="2060575"/>
            <a:ext cx="4608513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047" name="Line 7"/>
          <p:cNvSpPr>
            <a:spLocks noChangeShapeType="1"/>
          </p:cNvSpPr>
          <p:nvPr/>
        </p:nvSpPr>
        <p:spPr bwMode="auto">
          <a:xfrm>
            <a:off x="6011863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66" name="Line 26"/>
          <p:cNvSpPr>
            <a:spLocks noChangeShapeType="1"/>
          </p:cNvSpPr>
          <p:nvPr/>
        </p:nvSpPr>
        <p:spPr bwMode="auto">
          <a:xfrm>
            <a:off x="4578350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72" name="Line 32"/>
          <p:cNvSpPr>
            <a:spLocks noChangeShapeType="1"/>
          </p:cNvSpPr>
          <p:nvPr/>
        </p:nvSpPr>
        <p:spPr bwMode="auto">
          <a:xfrm>
            <a:off x="5305425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78" name="Rectangle 38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79" name="Rectangle 39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86" name="Rectangle 46"/>
          <p:cNvSpPr>
            <a:spLocks noChangeArrowheads="1"/>
          </p:cNvSpPr>
          <p:nvPr/>
        </p:nvSpPr>
        <p:spPr bwMode="auto">
          <a:xfrm>
            <a:off x="-36513" y="2205038"/>
            <a:ext cx="9226551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089" name="Line 49"/>
          <p:cNvSpPr>
            <a:spLocks noChangeShapeType="1"/>
          </p:cNvSpPr>
          <p:nvPr/>
        </p:nvSpPr>
        <p:spPr bwMode="auto">
          <a:xfrm>
            <a:off x="4578350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95" name="Line 55"/>
          <p:cNvSpPr>
            <a:spLocks noChangeShapeType="1"/>
          </p:cNvSpPr>
          <p:nvPr/>
        </p:nvSpPr>
        <p:spPr bwMode="auto">
          <a:xfrm>
            <a:off x="5305425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01" name="Rectangle 61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02" name="Rectangle 62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12" name="Rectangle 72"/>
          <p:cNvSpPr>
            <a:spLocks noChangeArrowheads="1"/>
          </p:cNvSpPr>
          <p:nvPr/>
        </p:nvSpPr>
        <p:spPr bwMode="auto">
          <a:xfrm>
            <a:off x="4903788" y="333375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22" name="Line 82"/>
          <p:cNvSpPr>
            <a:spLocks noChangeShapeType="1"/>
          </p:cNvSpPr>
          <p:nvPr/>
        </p:nvSpPr>
        <p:spPr bwMode="auto">
          <a:xfrm flipV="1">
            <a:off x="4572000" y="1412875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27" name="Line 87"/>
          <p:cNvSpPr>
            <a:spLocks noChangeShapeType="1"/>
          </p:cNvSpPr>
          <p:nvPr/>
        </p:nvSpPr>
        <p:spPr bwMode="auto">
          <a:xfrm>
            <a:off x="5311775" y="256540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28" name="Line 88"/>
          <p:cNvSpPr>
            <a:spLocks noChangeShapeType="1"/>
          </p:cNvSpPr>
          <p:nvPr/>
        </p:nvSpPr>
        <p:spPr bwMode="auto">
          <a:xfrm>
            <a:off x="5291138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29" name="Rectangle 89"/>
          <p:cNvSpPr>
            <a:spLocks noChangeArrowheads="1"/>
          </p:cNvSpPr>
          <p:nvPr/>
        </p:nvSpPr>
        <p:spPr bwMode="auto">
          <a:xfrm>
            <a:off x="5578475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37" name="Line 97"/>
          <p:cNvSpPr>
            <a:spLocks noChangeShapeType="1"/>
          </p:cNvSpPr>
          <p:nvPr/>
        </p:nvSpPr>
        <p:spPr bwMode="auto">
          <a:xfrm>
            <a:off x="6732588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38" name="Line 98"/>
          <p:cNvSpPr>
            <a:spLocks noChangeShapeType="1"/>
          </p:cNvSpPr>
          <p:nvPr/>
        </p:nvSpPr>
        <p:spPr bwMode="auto">
          <a:xfrm>
            <a:off x="745172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39" name="Line 99"/>
          <p:cNvSpPr>
            <a:spLocks noChangeShapeType="1"/>
          </p:cNvSpPr>
          <p:nvPr/>
        </p:nvSpPr>
        <p:spPr bwMode="auto">
          <a:xfrm>
            <a:off x="8172450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0" name="Line 100"/>
          <p:cNvSpPr>
            <a:spLocks noChangeShapeType="1"/>
          </p:cNvSpPr>
          <p:nvPr/>
        </p:nvSpPr>
        <p:spPr bwMode="auto">
          <a:xfrm>
            <a:off x="889317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1" name="Line 101"/>
          <p:cNvSpPr>
            <a:spLocks noChangeShapeType="1"/>
          </p:cNvSpPr>
          <p:nvPr/>
        </p:nvSpPr>
        <p:spPr bwMode="auto">
          <a:xfrm>
            <a:off x="385127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2" name="Line 102"/>
          <p:cNvSpPr>
            <a:spLocks noChangeShapeType="1"/>
          </p:cNvSpPr>
          <p:nvPr/>
        </p:nvSpPr>
        <p:spPr bwMode="auto">
          <a:xfrm>
            <a:off x="3132138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3" name="Line 103"/>
          <p:cNvSpPr>
            <a:spLocks noChangeShapeType="1"/>
          </p:cNvSpPr>
          <p:nvPr/>
        </p:nvSpPr>
        <p:spPr bwMode="auto">
          <a:xfrm>
            <a:off x="2411413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4" name="Line 104"/>
          <p:cNvSpPr>
            <a:spLocks noChangeShapeType="1"/>
          </p:cNvSpPr>
          <p:nvPr/>
        </p:nvSpPr>
        <p:spPr bwMode="auto">
          <a:xfrm>
            <a:off x="169227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5" name="Line 105"/>
          <p:cNvSpPr>
            <a:spLocks noChangeShapeType="1"/>
          </p:cNvSpPr>
          <p:nvPr/>
        </p:nvSpPr>
        <p:spPr bwMode="auto">
          <a:xfrm>
            <a:off x="971550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6" name="Line 106"/>
          <p:cNvSpPr>
            <a:spLocks noChangeShapeType="1"/>
          </p:cNvSpPr>
          <p:nvPr/>
        </p:nvSpPr>
        <p:spPr bwMode="auto">
          <a:xfrm>
            <a:off x="25082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7" name="Line 107"/>
          <p:cNvSpPr>
            <a:spLocks noChangeShapeType="1"/>
          </p:cNvSpPr>
          <p:nvPr/>
        </p:nvSpPr>
        <p:spPr bwMode="auto">
          <a:xfrm>
            <a:off x="4572000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9" name="AutoShape 109"/>
          <p:cNvSpPr>
            <a:spLocks noChangeArrowheads="1"/>
          </p:cNvSpPr>
          <p:nvPr/>
        </p:nvSpPr>
        <p:spPr bwMode="auto">
          <a:xfrm>
            <a:off x="827088" y="549275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raised by A m</a:t>
            </a:r>
          </a:p>
        </p:txBody>
      </p:sp>
      <p:sp>
        <p:nvSpPr>
          <p:cNvPr id="343150" name="AutoShape 110"/>
          <p:cNvSpPr>
            <a:spLocks noChangeArrowheads="1"/>
          </p:cNvSpPr>
          <p:nvPr/>
        </p:nvSpPr>
        <p:spPr bwMode="auto">
          <a:xfrm>
            <a:off x="6732588" y="765175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unchanged</a:t>
            </a:r>
          </a:p>
        </p:txBody>
      </p:sp>
      <p:sp>
        <p:nvSpPr>
          <p:cNvPr id="343151" name="Line 111"/>
          <p:cNvSpPr>
            <a:spLocks noChangeShapeType="1"/>
          </p:cNvSpPr>
          <p:nvPr/>
        </p:nvSpPr>
        <p:spPr bwMode="auto">
          <a:xfrm>
            <a:off x="6011863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2" name="Rectangle 112"/>
          <p:cNvSpPr>
            <a:spLocks noChangeArrowheads="1"/>
          </p:cNvSpPr>
          <p:nvPr/>
        </p:nvSpPr>
        <p:spPr bwMode="auto">
          <a:xfrm>
            <a:off x="6299200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3" name="Line 113"/>
          <p:cNvSpPr>
            <a:spLocks noChangeShapeType="1"/>
          </p:cNvSpPr>
          <p:nvPr/>
        </p:nvSpPr>
        <p:spPr bwMode="auto">
          <a:xfrm>
            <a:off x="673100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4" name="Rectangle 114"/>
          <p:cNvSpPr>
            <a:spLocks noChangeArrowheads="1"/>
          </p:cNvSpPr>
          <p:nvPr/>
        </p:nvSpPr>
        <p:spPr bwMode="auto">
          <a:xfrm>
            <a:off x="701833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5" name="Line 115"/>
          <p:cNvSpPr>
            <a:spLocks noChangeShapeType="1"/>
          </p:cNvSpPr>
          <p:nvPr/>
        </p:nvSpPr>
        <p:spPr bwMode="auto">
          <a:xfrm>
            <a:off x="385127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6" name="Rectangle 116"/>
          <p:cNvSpPr>
            <a:spLocks noChangeArrowheads="1"/>
          </p:cNvSpPr>
          <p:nvPr/>
        </p:nvSpPr>
        <p:spPr bwMode="auto">
          <a:xfrm>
            <a:off x="413861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7" name="Line 117"/>
          <p:cNvSpPr>
            <a:spLocks noChangeShapeType="1"/>
          </p:cNvSpPr>
          <p:nvPr/>
        </p:nvSpPr>
        <p:spPr bwMode="auto">
          <a:xfrm>
            <a:off x="3132138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8" name="Rectangle 118"/>
          <p:cNvSpPr>
            <a:spLocks noChangeArrowheads="1"/>
          </p:cNvSpPr>
          <p:nvPr/>
        </p:nvSpPr>
        <p:spPr bwMode="auto">
          <a:xfrm>
            <a:off x="3419475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9" name="Line 119"/>
          <p:cNvSpPr>
            <a:spLocks noChangeShapeType="1"/>
          </p:cNvSpPr>
          <p:nvPr/>
        </p:nvSpPr>
        <p:spPr bwMode="auto">
          <a:xfrm>
            <a:off x="2411413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0" name="Rectangle 120"/>
          <p:cNvSpPr>
            <a:spLocks noChangeArrowheads="1"/>
          </p:cNvSpPr>
          <p:nvPr/>
        </p:nvSpPr>
        <p:spPr bwMode="auto">
          <a:xfrm>
            <a:off x="2698750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1" name="Line 121"/>
          <p:cNvSpPr>
            <a:spLocks noChangeShapeType="1"/>
          </p:cNvSpPr>
          <p:nvPr/>
        </p:nvSpPr>
        <p:spPr bwMode="auto">
          <a:xfrm>
            <a:off x="169227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2" name="Rectangle 122"/>
          <p:cNvSpPr>
            <a:spLocks noChangeArrowheads="1"/>
          </p:cNvSpPr>
          <p:nvPr/>
        </p:nvSpPr>
        <p:spPr bwMode="auto">
          <a:xfrm>
            <a:off x="197961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3" name="Line 123"/>
          <p:cNvSpPr>
            <a:spLocks noChangeShapeType="1"/>
          </p:cNvSpPr>
          <p:nvPr/>
        </p:nvSpPr>
        <p:spPr bwMode="auto">
          <a:xfrm>
            <a:off x="745172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4" name="Rectangle 124"/>
          <p:cNvSpPr>
            <a:spLocks noChangeArrowheads="1"/>
          </p:cNvSpPr>
          <p:nvPr/>
        </p:nvSpPr>
        <p:spPr bwMode="auto">
          <a:xfrm>
            <a:off x="773906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5" name="Line 125"/>
          <p:cNvSpPr>
            <a:spLocks noChangeShapeType="1"/>
          </p:cNvSpPr>
          <p:nvPr/>
        </p:nvSpPr>
        <p:spPr bwMode="auto">
          <a:xfrm>
            <a:off x="817245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6" name="Rectangle 126"/>
          <p:cNvSpPr>
            <a:spLocks noChangeArrowheads="1"/>
          </p:cNvSpPr>
          <p:nvPr/>
        </p:nvSpPr>
        <p:spPr bwMode="auto">
          <a:xfrm>
            <a:off x="845978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7" name="Line 127"/>
          <p:cNvSpPr>
            <a:spLocks noChangeShapeType="1"/>
          </p:cNvSpPr>
          <p:nvPr/>
        </p:nvSpPr>
        <p:spPr bwMode="auto">
          <a:xfrm>
            <a:off x="97155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8" name="Rectangle 128"/>
          <p:cNvSpPr>
            <a:spLocks noChangeArrowheads="1"/>
          </p:cNvSpPr>
          <p:nvPr/>
        </p:nvSpPr>
        <p:spPr bwMode="auto">
          <a:xfrm>
            <a:off x="125888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9" name="Line 129"/>
          <p:cNvSpPr>
            <a:spLocks noChangeShapeType="1"/>
          </p:cNvSpPr>
          <p:nvPr/>
        </p:nvSpPr>
        <p:spPr bwMode="auto">
          <a:xfrm>
            <a:off x="25082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0" name="Rectangle 130"/>
          <p:cNvSpPr>
            <a:spLocks noChangeArrowheads="1"/>
          </p:cNvSpPr>
          <p:nvPr/>
        </p:nvSpPr>
        <p:spPr bwMode="auto">
          <a:xfrm>
            <a:off x="53816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71" name="Line 131"/>
          <p:cNvSpPr>
            <a:spLocks noChangeShapeType="1"/>
          </p:cNvSpPr>
          <p:nvPr/>
        </p:nvSpPr>
        <p:spPr bwMode="auto">
          <a:xfrm>
            <a:off x="457200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2" name="Rectangle 132"/>
          <p:cNvSpPr>
            <a:spLocks noChangeArrowheads="1"/>
          </p:cNvSpPr>
          <p:nvPr/>
        </p:nvSpPr>
        <p:spPr bwMode="auto">
          <a:xfrm>
            <a:off x="485933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73" name="Freeform 133"/>
          <p:cNvSpPr>
            <a:spLocks/>
          </p:cNvSpPr>
          <p:nvPr/>
        </p:nvSpPr>
        <p:spPr bwMode="auto">
          <a:xfrm>
            <a:off x="4572000" y="2060575"/>
            <a:ext cx="720725" cy="1444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6" y="64"/>
              </a:cxn>
              <a:cxn ang="0">
                <a:pos x="454" y="91"/>
              </a:cxn>
            </a:cxnLst>
            <a:rect l="0" t="0" r="r" b="b"/>
            <a:pathLst>
              <a:path w="454" h="91">
                <a:moveTo>
                  <a:pt x="0" y="0"/>
                </a:moveTo>
                <a:cubicBezTo>
                  <a:pt x="19" y="11"/>
                  <a:pt x="40" y="49"/>
                  <a:pt x="116" y="64"/>
                </a:cubicBezTo>
                <a:cubicBezTo>
                  <a:pt x="192" y="79"/>
                  <a:pt x="384" y="86"/>
                  <a:pt x="454" y="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4" name="Line 134"/>
          <p:cNvSpPr>
            <a:spLocks noChangeShapeType="1"/>
          </p:cNvSpPr>
          <p:nvPr/>
        </p:nvSpPr>
        <p:spPr bwMode="auto">
          <a:xfrm>
            <a:off x="4572000" y="2205038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5" name="Rectangle 135"/>
          <p:cNvSpPr>
            <a:spLocks noChangeArrowheads="1"/>
          </p:cNvSpPr>
          <p:nvPr/>
        </p:nvSpPr>
        <p:spPr bwMode="auto">
          <a:xfrm>
            <a:off x="-26988" y="5065713"/>
            <a:ext cx="4608513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6" name="Line 136"/>
          <p:cNvSpPr>
            <a:spLocks noChangeShapeType="1"/>
          </p:cNvSpPr>
          <p:nvPr/>
        </p:nvSpPr>
        <p:spPr bwMode="auto">
          <a:xfrm>
            <a:off x="6011863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77" name="Line 137"/>
          <p:cNvSpPr>
            <a:spLocks noChangeShapeType="1"/>
          </p:cNvSpPr>
          <p:nvPr/>
        </p:nvSpPr>
        <p:spPr bwMode="auto">
          <a:xfrm>
            <a:off x="4578350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78" name="Line 138"/>
          <p:cNvSpPr>
            <a:spLocks noChangeShapeType="1"/>
          </p:cNvSpPr>
          <p:nvPr/>
        </p:nvSpPr>
        <p:spPr bwMode="auto">
          <a:xfrm>
            <a:off x="5305425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79" name="Rectangle 139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0" name="Rectangle 140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1" name="Rectangle 141"/>
          <p:cNvSpPr>
            <a:spLocks noChangeArrowheads="1"/>
          </p:cNvSpPr>
          <p:nvPr/>
        </p:nvSpPr>
        <p:spPr bwMode="auto">
          <a:xfrm>
            <a:off x="-36513" y="5210175"/>
            <a:ext cx="9226551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2" name="Line 142"/>
          <p:cNvSpPr>
            <a:spLocks noChangeShapeType="1"/>
          </p:cNvSpPr>
          <p:nvPr/>
        </p:nvSpPr>
        <p:spPr bwMode="auto">
          <a:xfrm>
            <a:off x="4578350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3" name="Line 143"/>
          <p:cNvSpPr>
            <a:spLocks noChangeShapeType="1"/>
          </p:cNvSpPr>
          <p:nvPr/>
        </p:nvSpPr>
        <p:spPr bwMode="auto">
          <a:xfrm>
            <a:off x="5305425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4" name="Rectangle 144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5" name="Rectangle 145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6" name="Line 146"/>
          <p:cNvSpPr>
            <a:spLocks noChangeShapeType="1"/>
          </p:cNvSpPr>
          <p:nvPr/>
        </p:nvSpPr>
        <p:spPr bwMode="auto">
          <a:xfrm flipV="1">
            <a:off x="745172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7" name="Line 147"/>
          <p:cNvSpPr>
            <a:spLocks noChangeShapeType="1"/>
          </p:cNvSpPr>
          <p:nvPr/>
        </p:nvSpPr>
        <p:spPr bwMode="auto">
          <a:xfrm>
            <a:off x="5311775" y="557053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8" name="Line 148"/>
          <p:cNvSpPr>
            <a:spLocks noChangeShapeType="1"/>
          </p:cNvSpPr>
          <p:nvPr/>
        </p:nvSpPr>
        <p:spPr bwMode="auto">
          <a:xfrm>
            <a:off x="5291138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9" name="Rectangle 149"/>
          <p:cNvSpPr>
            <a:spLocks noChangeArrowheads="1"/>
          </p:cNvSpPr>
          <p:nvPr/>
        </p:nvSpPr>
        <p:spPr bwMode="auto">
          <a:xfrm>
            <a:off x="5578475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90" name="Line 150"/>
          <p:cNvSpPr>
            <a:spLocks noChangeShapeType="1"/>
          </p:cNvSpPr>
          <p:nvPr/>
        </p:nvSpPr>
        <p:spPr bwMode="auto">
          <a:xfrm>
            <a:off x="6732588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1" name="Line 151"/>
          <p:cNvSpPr>
            <a:spLocks noChangeShapeType="1"/>
          </p:cNvSpPr>
          <p:nvPr/>
        </p:nvSpPr>
        <p:spPr bwMode="auto">
          <a:xfrm>
            <a:off x="745172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2" name="Line 152"/>
          <p:cNvSpPr>
            <a:spLocks noChangeShapeType="1"/>
          </p:cNvSpPr>
          <p:nvPr/>
        </p:nvSpPr>
        <p:spPr bwMode="auto">
          <a:xfrm>
            <a:off x="8172450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3" name="Line 153"/>
          <p:cNvSpPr>
            <a:spLocks noChangeShapeType="1"/>
          </p:cNvSpPr>
          <p:nvPr/>
        </p:nvSpPr>
        <p:spPr bwMode="auto">
          <a:xfrm>
            <a:off x="889317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4" name="Line 154"/>
          <p:cNvSpPr>
            <a:spLocks noChangeShapeType="1"/>
          </p:cNvSpPr>
          <p:nvPr/>
        </p:nvSpPr>
        <p:spPr bwMode="auto">
          <a:xfrm>
            <a:off x="385127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5" name="Line 155"/>
          <p:cNvSpPr>
            <a:spLocks noChangeShapeType="1"/>
          </p:cNvSpPr>
          <p:nvPr/>
        </p:nvSpPr>
        <p:spPr bwMode="auto">
          <a:xfrm>
            <a:off x="3132138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6" name="Line 156"/>
          <p:cNvSpPr>
            <a:spLocks noChangeShapeType="1"/>
          </p:cNvSpPr>
          <p:nvPr/>
        </p:nvSpPr>
        <p:spPr bwMode="auto">
          <a:xfrm>
            <a:off x="2411413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7" name="Line 157"/>
          <p:cNvSpPr>
            <a:spLocks noChangeShapeType="1"/>
          </p:cNvSpPr>
          <p:nvPr/>
        </p:nvSpPr>
        <p:spPr bwMode="auto">
          <a:xfrm>
            <a:off x="169227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8" name="Line 158"/>
          <p:cNvSpPr>
            <a:spLocks noChangeShapeType="1"/>
          </p:cNvSpPr>
          <p:nvPr/>
        </p:nvSpPr>
        <p:spPr bwMode="auto">
          <a:xfrm>
            <a:off x="971550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9" name="Line 159"/>
          <p:cNvSpPr>
            <a:spLocks noChangeShapeType="1"/>
          </p:cNvSpPr>
          <p:nvPr/>
        </p:nvSpPr>
        <p:spPr bwMode="auto">
          <a:xfrm>
            <a:off x="25082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200" name="Line 160"/>
          <p:cNvSpPr>
            <a:spLocks noChangeShapeType="1"/>
          </p:cNvSpPr>
          <p:nvPr/>
        </p:nvSpPr>
        <p:spPr bwMode="auto">
          <a:xfrm>
            <a:off x="4572000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201" name="AutoShape 161"/>
          <p:cNvSpPr>
            <a:spLocks noChangeArrowheads="1"/>
          </p:cNvSpPr>
          <p:nvPr/>
        </p:nvSpPr>
        <p:spPr bwMode="auto">
          <a:xfrm>
            <a:off x="827088" y="3554413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raised by A m</a:t>
            </a:r>
          </a:p>
        </p:txBody>
      </p:sp>
      <p:sp>
        <p:nvSpPr>
          <p:cNvPr id="343202" name="AutoShape 162"/>
          <p:cNvSpPr>
            <a:spLocks noChangeArrowheads="1"/>
          </p:cNvSpPr>
          <p:nvPr/>
        </p:nvSpPr>
        <p:spPr bwMode="auto">
          <a:xfrm>
            <a:off x="6732588" y="3770313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unchanged</a:t>
            </a:r>
          </a:p>
        </p:txBody>
      </p:sp>
      <p:sp>
        <p:nvSpPr>
          <p:cNvPr id="343203" name="Line 163"/>
          <p:cNvSpPr>
            <a:spLocks noChangeShapeType="1"/>
          </p:cNvSpPr>
          <p:nvPr/>
        </p:nvSpPr>
        <p:spPr bwMode="auto">
          <a:xfrm>
            <a:off x="6011863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04" name="Rectangle 164"/>
          <p:cNvSpPr>
            <a:spLocks noChangeArrowheads="1"/>
          </p:cNvSpPr>
          <p:nvPr/>
        </p:nvSpPr>
        <p:spPr bwMode="auto">
          <a:xfrm>
            <a:off x="6299200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05" name="Line 165"/>
          <p:cNvSpPr>
            <a:spLocks noChangeShapeType="1"/>
          </p:cNvSpPr>
          <p:nvPr/>
        </p:nvSpPr>
        <p:spPr bwMode="auto">
          <a:xfrm>
            <a:off x="673100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06" name="Rectangle 166"/>
          <p:cNvSpPr>
            <a:spLocks noChangeArrowheads="1"/>
          </p:cNvSpPr>
          <p:nvPr/>
        </p:nvSpPr>
        <p:spPr bwMode="auto">
          <a:xfrm>
            <a:off x="701833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07" name="Line 167"/>
          <p:cNvSpPr>
            <a:spLocks noChangeShapeType="1"/>
          </p:cNvSpPr>
          <p:nvPr/>
        </p:nvSpPr>
        <p:spPr bwMode="auto">
          <a:xfrm>
            <a:off x="385127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08" name="Rectangle 168"/>
          <p:cNvSpPr>
            <a:spLocks noChangeArrowheads="1"/>
          </p:cNvSpPr>
          <p:nvPr/>
        </p:nvSpPr>
        <p:spPr bwMode="auto">
          <a:xfrm>
            <a:off x="413861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09" name="Line 169"/>
          <p:cNvSpPr>
            <a:spLocks noChangeShapeType="1"/>
          </p:cNvSpPr>
          <p:nvPr/>
        </p:nvSpPr>
        <p:spPr bwMode="auto">
          <a:xfrm>
            <a:off x="3132138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0" name="Rectangle 170"/>
          <p:cNvSpPr>
            <a:spLocks noChangeArrowheads="1"/>
          </p:cNvSpPr>
          <p:nvPr/>
        </p:nvSpPr>
        <p:spPr bwMode="auto">
          <a:xfrm>
            <a:off x="3419475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1" name="Line 171"/>
          <p:cNvSpPr>
            <a:spLocks noChangeShapeType="1"/>
          </p:cNvSpPr>
          <p:nvPr/>
        </p:nvSpPr>
        <p:spPr bwMode="auto">
          <a:xfrm>
            <a:off x="2411413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2" name="Rectangle 172"/>
          <p:cNvSpPr>
            <a:spLocks noChangeArrowheads="1"/>
          </p:cNvSpPr>
          <p:nvPr/>
        </p:nvSpPr>
        <p:spPr bwMode="auto">
          <a:xfrm>
            <a:off x="2698750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3" name="Line 173"/>
          <p:cNvSpPr>
            <a:spLocks noChangeShapeType="1"/>
          </p:cNvSpPr>
          <p:nvPr/>
        </p:nvSpPr>
        <p:spPr bwMode="auto">
          <a:xfrm>
            <a:off x="169227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4" name="Rectangle 174"/>
          <p:cNvSpPr>
            <a:spLocks noChangeArrowheads="1"/>
          </p:cNvSpPr>
          <p:nvPr/>
        </p:nvSpPr>
        <p:spPr bwMode="auto">
          <a:xfrm>
            <a:off x="197961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5" name="Line 175"/>
          <p:cNvSpPr>
            <a:spLocks noChangeShapeType="1"/>
          </p:cNvSpPr>
          <p:nvPr/>
        </p:nvSpPr>
        <p:spPr bwMode="auto">
          <a:xfrm>
            <a:off x="745172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6" name="Rectangle 176"/>
          <p:cNvSpPr>
            <a:spLocks noChangeArrowheads="1"/>
          </p:cNvSpPr>
          <p:nvPr/>
        </p:nvSpPr>
        <p:spPr bwMode="auto">
          <a:xfrm>
            <a:off x="773906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7" name="Line 177"/>
          <p:cNvSpPr>
            <a:spLocks noChangeShapeType="1"/>
          </p:cNvSpPr>
          <p:nvPr/>
        </p:nvSpPr>
        <p:spPr bwMode="auto">
          <a:xfrm>
            <a:off x="817245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8" name="Rectangle 178"/>
          <p:cNvSpPr>
            <a:spLocks noChangeArrowheads="1"/>
          </p:cNvSpPr>
          <p:nvPr/>
        </p:nvSpPr>
        <p:spPr bwMode="auto">
          <a:xfrm>
            <a:off x="845978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9" name="Line 179"/>
          <p:cNvSpPr>
            <a:spLocks noChangeShapeType="1"/>
          </p:cNvSpPr>
          <p:nvPr/>
        </p:nvSpPr>
        <p:spPr bwMode="auto">
          <a:xfrm>
            <a:off x="97155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0" name="Rectangle 180"/>
          <p:cNvSpPr>
            <a:spLocks noChangeArrowheads="1"/>
          </p:cNvSpPr>
          <p:nvPr/>
        </p:nvSpPr>
        <p:spPr bwMode="auto">
          <a:xfrm>
            <a:off x="125888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21" name="Line 181"/>
          <p:cNvSpPr>
            <a:spLocks noChangeShapeType="1"/>
          </p:cNvSpPr>
          <p:nvPr/>
        </p:nvSpPr>
        <p:spPr bwMode="auto">
          <a:xfrm>
            <a:off x="25082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2" name="Rectangle 182"/>
          <p:cNvSpPr>
            <a:spLocks noChangeArrowheads="1"/>
          </p:cNvSpPr>
          <p:nvPr/>
        </p:nvSpPr>
        <p:spPr bwMode="auto">
          <a:xfrm>
            <a:off x="53816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23" name="Line 183"/>
          <p:cNvSpPr>
            <a:spLocks noChangeShapeType="1"/>
          </p:cNvSpPr>
          <p:nvPr/>
        </p:nvSpPr>
        <p:spPr bwMode="auto">
          <a:xfrm>
            <a:off x="457200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4" name="Rectangle 184"/>
          <p:cNvSpPr>
            <a:spLocks noChangeArrowheads="1"/>
          </p:cNvSpPr>
          <p:nvPr/>
        </p:nvSpPr>
        <p:spPr bwMode="auto">
          <a:xfrm>
            <a:off x="485933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25" name="Freeform 185"/>
          <p:cNvSpPr>
            <a:spLocks/>
          </p:cNvSpPr>
          <p:nvPr/>
        </p:nvSpPr>
        <p:spPr bwMode="auto">
          <a:xfrm>
            <a:off x="4572000" y="5065713"/>
            <a:ext cx="720725" cy="1444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6" y="64"/>
              </a:cxn>
              <a:cxn ang="0">
                <a:pos x="454" y="91"/>
              </a:cxn>
            </a:cxnLst>
            <a:rect l="0" t="0" r="r" b="b"/>
            <a:pathLst>
              <a:path w="454" h="91">
                <a:moveTo>
                  <a:pt x="0" y="0"/>
                </a:moveTo>
                <a:cubicBezTo>
                  <a:pt x="19" y="11"/>
                  <a:pt x="40" y="49"/>
                  <a:pt x="116" y="64"/>
                </a:cubicBezTo>
                <a:cubicBezTo>
                  <a:pt x="192" y="79"/>
                  <a:pt x="384" y="86"/>
                  <a:pt x="454" y="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6" name="Line 186"/>
          <p:cNvSpPr>
            <a:spLocks noChangeShapeType="1"/>
          </p:cNvSpPr>
          <p:nvPr/>
        </p:nvSpPr>
        <p:spPr bwMode="auto">
          <a:xfrm>
            <a:off x="4572000" y="521017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7" name="Line 187"/>
          <p:cNvSpPr>
            <a:spLocks noChangeShapeType="1"/>
          </p:cNvSpPr>
          <p:nvPr/>
        </p:nvSpPr>
        <p:spPr bwMode="auto">
          <a:xfrm flipV="1">
            <a:off x="3132138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8" name="Line 188"/>
          <p:cNvSpPr>
            <a:spLocks noChangeShapeType="1"/>
          </p:cNvSpPr>
          <p:nvPr/>
        </p:nvSpPr>
        <p:spPr bwMode="auto">
          <a:xfrm flipV="1">
            <a:off x="169227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9" name="Line 189"/>
          <p:cNvSpPr>
            <a:spLocks noChangeShapeType="1"/>
          </p:cNvSpPr>
          <p:nvPr/>
        </p:nvSpPr>
        <p:spPr bwMode="auto">
          <a:xfrm flipV="1">
            <a:off x="25082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30" name="Line 190"/>
          <p:cNvSpPr>
            <a:spLocks noChangeShapeType="1"/>
          </p:cNvSpPr>
          <p:nvPr/>
        </p:nvSpPr>
        <p:spPr bwMode="auto">
          <a:xfrm flipV="1">
            <a:off x="4572000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31" name="Line 191"/>
          <p:cNvSpPr>
            <a:spLocks noChangeShapeType="1"/>
          </p:cNvSpPr>
          <p:nvPr/>
        </p:nvSpPr>
        <p:spPr bwMode="auto">
          <a:xfrm flipV="1">
            <a:off x="889317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32" name="Line 192"/>
          <p:cNvSpPr>
            <a:spLocks noChangeShapeType="1"/>
          </p:cNvSpPr>
          <p:nvPr/>
        </p:nvSpPr>
        <p:spPr bwMode="auto">
          <a:xfrm flipV="1">
            <a:off x="6011863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4" name="Picture 4" descr="dufour4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260350"/>
            <a:ext cx="9074151" cy="6143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11925</TotalTime>
  <Words>739</Words>
  <Application>Microsoft Macintosh PowerPoint</Application>
  <PresentationFormat>On-screen Show (4:3)</PresentationFormat>
  <Paragraphs>316</Paragraphs>
  <Slides>89</Slides>
  <Notes>77</Notes>
  <HiddenSlides>3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89</vt:i4>
      </vt:variant>
    </vt:vector>
  </HeadingPairs>
  <TitlesOfParts>
    <vt:vector size="93" baseType="lpstr">
      <vt:lpstr>Breeze</vt:lpstr>
      <vt:lpstr>Equation</vt:lpstr>
      <vt:lpstr>Worksheet</vt:lpstr>
      <vt:lpstr>Chart</vt:lpstr>
      <vt:lpstr>Syllabus IHE Groundwater Flow</vt:lpstr>
      <vt:lpstr>Transient groundwater flow:</vt:lpstr>
      <vt:lpstr>Groundwater systems</vt:lpstr>
      <vt:lpstr>PowerPoint Presentation</vt:lpstr>
      <vt:lpstr>Forms of subsurface storage</vt:lpstr>
      <vt:lpstr>PowerPoint Presentation</vt:lpstr>
      <vt:lpstr>PowerPoint Presentation</vt:lpstr>
      <vt:lpstr>PowerPoint Presentation</vt:lpstr>
      <vt:lpstr>PowerPoint Presentation</vt:lpstr>
      <vt:lpstr>Variations in storage (water mass in aquifers) possible because</vt:lpstr>
      <vt:lpstr>Forms of storage</vt:lpstr>
      <vt:lpstr>Phreatic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Specific yield</vt:lpstr>
      <vt:lpstr>PowerPoint Presentation</vt:lpstr>
      <vt:lpstr>PowerPoint Presentation</vt:lpstr>
      <vt:lpstr>PowerPoint Presentation</vt:lpstr>
      <vt:lpstr>Elastic storage (semi)-confined aquifers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Pressure changes in and on the soil</vt:lpstr>
      <vt:lpstr>PowerPoint Presentation</vt:lpstr>
      <vt:lpstr>PowerPoint Presentation</vt:lpstr>
      <vt:lpstr>PowerPoint Presentation</vt:lpstr>
      <vt:lpstr>Difference in amount of water from phreatic and confined aquifer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fast or slow is the groundwater system ??</vt:lpstr>
      <vt:lpstr>Convolution   superposition in the time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Groundwater flow solutions are often step responses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Flow to wells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questions</vt:lpstr>
      <vt:lpstr>PowerPoint Presentation</vt:lpstr>
      <vt:lpstr>PowerPoint Presentation</vt:lpstr>
      <vt:lpstr>PowerPoint Presentation</vt:lpstr>
    </vt:vector>
  </TitlesOfParts>
  <Company>Gemeentewaterleidingen Amsterdam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IHE transient solutions syllabus 2006</dc:title>
  <dc:creator>T.N.Olsthoorn</dc:creator>
  <cp:lastModifiedBy>Theo Olsthoorn</cp:lastModifiedBy>
  <cp:revision>81</cp:revision>
  <dcterms:created xsi:type="dcterms:W3CDTF">2003-05-18T20:01:31Z</dcterms:created>
  <dcterms:modified xsi:type="dcterms:W3CDTF">2017-12-20T23:29:30Z</dcterms:modified>
</cp:coreProperties>
</file>